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478" r:id="rId2"/>
    <p:sldId id="457" r:id="rId3"/>
    <p:sldId id="610" r:id="rId4"/>
    <p:sldId id="535" r:id="rId5"/>
    <p:sldId id="549" r:id="rId6"/>
    <p:sldId id="612" r:id="rId7"/>
    <p:sldId id="605" r:id="rId8"/>
    <p:sldId id="560" r:id="rId9"/>
    <p:sldId id="480" r:id="rId10"/>
    <p:sldId id="609" r:id="rId11"/>
    <p:sldId id="607" r:id="rId12"/>
    <p:sldId id="481" r:id="rId13"/>
    <p:sldId id="452" r:id="rId14"/>
    <p:sldId id="386" r:id="rId15"/>
    <p:sldId id="368" r:id="rId16"/>
  </p:sldIdLst>
  <p:sldSz cx="9144000" cy="5715000" type="screen16x10"/>
  <p:notesSz cx="6858000" cy="9144000"/>
  <p:defaultTextStyle>
    <a:defPPr>
      <a:defRPr lang="en-US"/>
    </a:defPPr>
    <a:lvl1pPr algn="l" rtl="0" fontAlgn="base">
      <a:spcBef>
        <a:spcPct val="0"/>
      </a:spcBef>
      <a:spcAft>
        <a:spcPct val="0"/>
      </a:spcAft>
      <a:defRPr sz="2000" kern="1200">
        <a:solidFill>
          <a:schemeClr val="tx1"/>
        </a:solidFill>
        <a:latin typeface="Times New Roman" charset="0"/>
        <a:ea typeface="MS PGothic" charset="0"/>
        <a:cs typeface="MS PGothic" charset="0"/>
      </a:defRPr>
    </a:lvl1pPr>
    <a:lvl2pPr marL="457200" algn="l" rtl="0" fontAlgn="base">
      <a:spcBef>
        <a:spcPct val="0"/>
      </a:spcBef>
      <a:spcAft>
        <a:spcPct val="0"/>
      </a:spcAft>
      <a:defRPr sz="2000" kern="1200">
        <a:solidFill>
          <a:schemeClr val="tx1"/>
        </a:solidFill>
        <a:latin typeface="Times New Roman" charset="0"/>
        <a:ea typeface="MS PGothic" charset="0"/>
        <a:cs typeface="MS PGothic" charset="0"/>
      </a:defRPr>
    </a:lvl2pPr>
    <a:lvl3pPr marL="914400" algn="l" rtl="0" fontAlgn="base">
      <a:spcBef>
        <a:spcPct val="0"/>
      </a:spcBef>
      <a:spcAft>
        <a:spcPct val="0"/>
      </a:spcAft>
      <a:defRPr sz="2000" kern="1200">
        <a:solidFill>
          <a:schemeClr val="tx1"/>
        </a:solidFill>
        <a:latin typeface="Times New Roman" charset="0"/>
        <a:ea typeface="MS PGothic" charset="0"/>
        <a:cs typeface="MS PGothic" charset="0"/>
      </a:defRPr>
    </a:lvl3pPr>
    <a:lvl4pPr marL="1371600" algn="l" rtl="0" fontAlgn="base">
      <a:spcBef>
        <a:spcPct val="0"/>
      </a:spcBef>
      <a:spcAft>
        <a:spcPct val="0"/>
      </a:spcAft>
      <a:defRPr sz="2000" kern="1200">
        <a:solidFill>
          <a:schemeClr val="tx1"/>
        </a:solidFill>
        <a:latin typeface="Times New Roman" charset="0"/>
        <a:ea typeface="MS PGothic" charset="0"/>
        <a:cs typeface="MS PGothic" charset="0"/>
      </a:defRPr>
    </a:lvl4pPr>
    <a:lvl5pPr marL="1828800" algn="l" rtl="0" fontAlgn="base">
      <a:spcBef>
        <a:spcPct val="0"/>
      </a:spcBef>
      <a:spcAft>
        <a:spcPct val="0"/>
      </a:spcAft>
      <a:defRPr sz="2000" kern="1200">
        <a:solidFill>
          <a:schemeClr val="tx1"/>
        </a:solidFill>
        <a:latin typeface="Times New Roman" charset="0"/>
        <a:ea typeface="MS PGothic" charset="0"/>
        <a:cs typeface="MS PGothic" charset="0"/>
      </a:defRPr>
    </a:lvl5pPr>
    <a:lvl6pPr marL="2286000" algn="l" defTabSz="457200" rtl="0" eaLnBrk="1" latinLnBrk="0" hangingPunct="1">
      <a:defRPr sz="2000" kern="1200">
        <a:solidFill>
          <a:schemeClr val="tx1"/>
        </a:solidFill>
        <a:latin typeface="Times New Roman" charset="0"/>
        <a:ea typeface="MS PGothic" charset="0"/>
        <a:cs typeface="MS PGothic" charset="0"/>
      </a:defRPr>
    </a:lvl6pPr>
    <a:lvl7pPr marL="2743200" algn="l" defTabSz="457200" rtl="0" eaLnBrk="1" latinLnBrk="0" hangingPunct="1">
      <a:defRPr sz="2000" kern="1200">
        <a:solidFill>
          <a:schemeClr val="tx1"/>
        </a:solidFill>
        <a:latin typeface="Times New Roman" charset="0"/>
        <a:ea typeface="MS PGothic" charset="0"/>
        <a:cs typeface="MS PGothic" charset="0"/>
      </a:defRPr>
    </a:lvl7pPr>
    <a:lvl8pPr marL="3200400" algn="l" defTabSz="457200" rtl="0" eaLnBrk="1" latinLnBrk="0" hangingPunct="1">
      <a:defRPr sz="2000" kern="1200">
        <a:solidFill>
          <a:schemeClr val="tx1"/>
        </a:solidFill>
        <a:latin typeface="Times New Roman" charset="0"/>
        <a:ea typeface="MS PGothic" charset="0"/>
        <a:cs typeface="MS PGothic" charset="0"/>
      </a:defRPr>
    </a:lvl8pPr>
    <a:lvl9pPr marL="3657600" algn="l" defTabSz="457200" rtl="0" eaLnBrk="1" latinLnBrk="0" hangingPunct="1">
      <a:defRPr sz="2000" kern="1200">
        <a:solidFill>
          <a:schemeClr val="tx1"/>
        </a:solidFill>
        <a:latin typeface="Times New Roman" charset="0"/>
        <a:ea typeface="MS PGothic" charset="0"/>
        <a:cs typeface="MS PGothic" charset="0"/>
      </a:defRPr>
    </a:lvl9pPr>
  </p:defaultTextStyle>
  <p:extLst>
    <p:ext uri="{EFAFB233-063F-42B5-8137-9DF3F51BA10A}">
      <p15:sldGuideLst xmlns:p15="http://schemas.microsoft.com/office/powerpoint/2012/main">
        <p15:guide id="1" orient="horz" pos="3599" userDrawn="1">
          <p15:clr>
            <a:srgbClr val="A4A3A4"/>
          </p15:clr>
        </p15:guide>
        <p15:guide id="2" pos="1632" userDrawn="1">
          <p15:clr>
            <a:srgbClr val="A4A3A4"/>
          </p15:clr>
        </p15:guide>
        <p15:guide id="3" pos="5759" userDrawn="1">
          <p15:clr>
            <a:srgbClr val="A4A3A4"/>
          </p15:clr>
        </p15:guide>
        <p15:guide id="4" orient="horz" pos="3592" userDrawn="1">
          <p15:clr>
            <a:srgbClr val="A4A3A4"/>
          </p15:clr>
        </p15:guide>
        <p15:guide id="5" pos="4860" userDrawn="1">
          <p15:clr>
            <a:srgbClr val="A4A3A4"/>
          </p15:clr>
        </p15:guide>
        <p15:guide id="6" pos="44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frameSlides="1"/>
  <p:clrMru>
    <a:srgbClr val="9FD2EE"/>
    <a:srgbClr val="00B0F0"/>
    <a:srgbClr val="FFFF00"/>
    <a:srgbClr val="00CC99"/>
    <a:srgbClr val="003366"/>
    <a:srgbClr val="A3CC2F"/>
    <a:srgbClr val="F3BDB6"/>
    <a:srgbClr val="A6B325"/>
    <a:srgbClr val="9CB225"/>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69"/>
    <p:restoredTop sz="91806" autoAdjust="0"/>
  </p:normalViewPr>
  <p:slideViewPr>
    <p:cSldViewPr snapToGrid="0" showGuides="1">
      <p:cViewPr>
        <p:scale>
          <a:sx n="100" d="100"/>
          <a:sy n="100" d="100"/>
        </p:scale>
        <p:origin x="480" y="1712"/>
      </p:cViewPr>
      <p:guideLst>
        <p:guide orient="horz" pos="3599"/>
        <p:guide pos="1632"/>
        <p:guide pos="5759"/>
        <p:guide orient="horz" pos="3592"/>
        <p:guide pos="4860"/>
        <p:guide pos="4492"/>
      </p:guideLst>
    </p:cSldViewPr>
  </p:slideViewPr>
  <p:outlineViewPr>
    <p:cViewPr>
      <p:scale>
        <a:sx n="33" d="100"/>
        <a:sy n="33" d="100"/>
      </p:scale>
      <p:origin x="0" y="-19584"/>
    </p:cViewPr>
  </p:outlineViewPr>
  <p:notesTextViewPr>
    <p:cViewPr>
      <p:scale>
        <a:sx n="100" d="100"/>
        <a:sy n="100" d="100"/>
      </p:scale>
      <p:origin x="0" y="0"/>
    </p:cViewPr>
  </p:notesTextViewPr>
  <p:sorterViewPr>
    <p:cViewPr>
      <p:scale>
        <a:sx n="135" d="100"/>
        <a:sy n="135" d="100"/>
      </p:scale>
      <p:origin x="0" y="5328"/>
    </p:cViewPr>
  </p:sorterViewPr>
  <p:notesViewPr>
    <p:cSldViewPr showGuides="1">
      <p:cViewPr varScale="1">
        <p:scale>
          <a:sx n="99" d="100"/>
          <a:sy n="99" d="100"/>
        </p:scale>
        <p:origin x="-212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3399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12" charset="0"/>
                <a:ea typeface="+mn-ea"/>
                <a:cs typeface="+mn-cs"/>
              </a:defRPr>
            </a:lvl1pPr>
          </a:lstStyle>
          <a:p>
            <a:pPr>
              <a:defRPr/>
            </a:pPr>
            <a:endParaRPr lang="en-US" dirty="0"/>
          </a:p>
        </p:txBody>
      </p:sp>
      <p:sp>
        <p:nvSpPr>
          <p:cNvPr id="3399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3399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6B0B3D0-31DA-1940-A903-34810B961A29}" type="slidenum">
              <a:rPr lang="en-US"/>
              <a:pPr>
                <a:defRPr/>
              </a:pPr>
              <a:t>‹#›</a:t>
            </a:fld>
            <a:endParaRPr lang="en-US" dirty="0"/>
          </a:p>
        </p:txBody>
      </p:sp>
    </p:spTree>
    <p:extLst>
      <p:ext uri="{BB962C8B-B14F-4D97-AF65-F5344CB8AC3E}">
        <p14:creationId xmlns:p14="http://schemas.microsoft.com/office/powerpoint/2010/main" val="1764457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12" charset="0"/>
                <a:ea typeface="+mn-ea"/>
                <a:cs typeface="+mn-cs"/>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565E416-626F-C548-851A-3A02D0E14BAE}" type="slidenum">
              <a:rPr lang="en-US"/>
              <a:pPr>
                <a:defRPr/>
              </a:pPr>
              <a:t>‹#›</a:t>
            </a:fld>
            <a:endParaRPr lang="en-US" dirty="0"/>
          </a:p>
        </p:txBody>
      </p:sp>
    </p:spTree>
    <p:extLst>
      <p:ext uri="{BB962C8B-B14F-4D97-AF65-F5344CB8AC3E}">
        <p14:creationId xmlns:p14="http://schemas.microsoft.com/office/powerpoint/2010/main" val="28726539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2</a:t>
            </a:fld>
            <a:endParaRPr lang="en-US" dirty="0"/>
          </a:p>
        </p:txBody>
      </p:sp>
    </p:spTree>
    <p:extLst>
      <p:ext uri="{BB962C8B-B14F-4D97-AF65-F5344CB8AC3E}">
        <p14:creationId xmlns:p14="http://schemas.microsoft.com/office/powerpoint/2010/main" val="362562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8</a:t>
            </a:fld>
            <a:endParaRPr lang="en-US" dirty="0"/>
          </a:p>
        </p:txBody>
      </p:sp>
    </p:spTree>
    <p:extLst>
      <p:ext uri="{BB962C8B-B14F-4D97-AF65-F5344CB8AC3E}">
        <p14:creationId xmlns:p14="http://schemas.microsoft.com/office/powerpoint/2010/main" val="793270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Times New Roman" pitchFamily="-108" charset="0"/>
                <a:ea typeface="MS PGothic" pitchFamily="34" charset="-128"/>
                <a:cs typeface="MS PGothic" charset="0"/>
              </a:rPr>
              <a:t>CVS-Aetna is a blockbuster in vertical integration — it will combine one of the nation’s biggest health insurance companies with drug stores, clinics and prescription-distribution operations. As a result, CVS-Aetna will control more of the care delivery spectrum, enhancing its ability to improve outcomes and reduce health care costs. We expect the perceived benefits of the CVS-Aetna merger to encourage other organizations seeking integration to consider consolidating with pharmacy entities.</a:t>
            </a:r>
            <a:endParaRPr lang="en-US" dirty="0"/>
          </a:p>
        </p:txBody>
      </p:sp>
      <p:sp>
        <p:nvSpPr>
          <p:cNvPr id="4" name="Slide Number Placeholder 3"/>
          <p:cNvSpPr>
            <a:spLocks noGrp="1"/>
          </p:cNvSpPr>
          <p:nvPr>
            <p:ph type="sldNum" sz="quarter" idx="5"/>
          </p:nvPr>
        </p:nvSpPr>
        <p:spPr/>
        <p:txBody>
          <a:bodyPr/>
          <a:lstStyle/>
          <a:p>
            <a:pPr>
              <a:defRPr/>
            </a:pPr>
            <a:fld id="{E565E416-626F-C548-851A-3A02D0E14BAE}" type="slidenum">
              <a:rPr lang="en-US" smtClean="0"/>
              <a:pPr>
                <a:defRPr/>
              </a:pPr>
              <a:t>9</a:t>
            </a:fld>
            <a:endParaRPr lang="en-US" dirty="0"/>
          </a:p>
        </p:txBody>
      </p:sp>
    </p:spTree>
    <p:extLst>
      <p:ext uri="{BB962C8B-B14F-4D97-AF65-F5344CB8AC3E}">
        <p14:creationId xmlns:p14="http://schemas.microsoft.com/office/powerpoint/2010/main" val="3648532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11</a:t>
            </a:fld>
            <a:endParaRPr lang="en-US" dirty="0"/>
          </a:p>
        </p:txBody>
      </p:sp>
    </p:spTree>
    <p:extLst>
      <p:ext uri="{BB962C8B-B14F-4D97-AF65-F5344CB8AC3E}">
        <p14:creationId xmlns:p14="http://schemas.microsoft.com/office/powerpoint/2010/main" val="3305803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60"/>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196" indent="0" algn="ctr">
              <a:buNone/>
              <a:defRPr/>
            </a:lvl2pPr>
            <a:lvl3pPr marL="914391" indent="0" algn="ctr">
              <a:buNone/>
              <a:defRPr/>
            </a:lvl3pPr>
            <a:lvl4pPr marL="1371587" indent="0" algn="ctr">
              <a:buNone/>
              <a:defRPr/>
            </a:lvl4pPr>
            <a:lvl5pPr marL="1828782" indent="0" algn="ctr">
              <a:buNone/>
              <a:defRPr/>
            </a:lvl5pPr>
            <a:lvl6pPr marL="2285978" indent="0" algn="ctr">
              <a:buNone/>
              <a:defRPr/>
            </a:lvl6pPr>
            <a:lvl7pPr marL="2743173" indent="0" algn="ctr">
              <a:buNone/>
              <a:defRPr/>
            </a:lvl7pPr>
            <a:lvl8pPr marL="3200368" indent="0" algn="ctr">
              <a:buNone/>
              <a:defRPr/>
            </a:lvl8pPr>
            <a:lvl9pPr marL="3657563" indent="0" algn="ctr">
              <a:buNone/>
              <a:defRPr/>
            </a:lvl9pPr>
          </a:lstStyle>
          <a:p>
            <a:r>
              <a:rPr lang="en-US"/>
              <a:t>Click to edit Master subtitle style</a:t>
            </a:r>
          </a:p>
        </p:txBody>
      </p:sp>
    </p:spTree>
    <p:extLst>
      <p:ext uri="{BB962C8B-B14F-4D97-AF65-F5344CB8AC3E}">
        <p14:creationId xmlns:p14="http://schemas.microsoft.com/office/powerpoint/2010/main" val="2152387709"/>
      </p:ext>
    </p:extLst>
  </p:cSld>
  <p:clrMapOvr>
    <a:masterClrMapping/>
  </p:clrMapOvr>
  <p:transition>
    <p:check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792288"/>
      </p:ext>
    </p:extLst>
  </p:cSld>
  <p:clrMapOvr>
    <a:masterClrMapping/>
  </p:clrMapOvr>
  <p:transition>
    <p:check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1" y="127000"/>
            <a:ext cx="2076450" cy="4381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1" y="127000"/>
            <a:ext cx="6076950" cy="4381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665057"/>
      </p:ext>
    </p:extLst>
  </p:cSld>
  <p:clrMapOvr>
    <a:masterClrMapping/>
  </p:clrMapOvr>
  <p:transition>
    <p:check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Page Blank">
    <p:spTree>
      <p:nvGrpSpPr>
        <p:cNvPr id="1" name=""/>
        <p:cNvGrpSpPr/>
        <p:nvPr/>
      </p:nvGrpSpPr>
      <p:grpSpPr>
        <a:xfrm>
          <a:off x="0" y="0"/>
          <a:ext cx="0" cy="0"/>
          <a:chOff x="0" y="0"/>
          <a:chExt cx="0" cy="0"/>
        </a:xfrm>
      </p:grpSpPr>
      <p:sp>
        <p:nvSpPr>
          <p:cNvPr id="4" name="Title 1"/>
          <p:cNvSpPr>
            <a:spLocks noGrp="1"/>
          </p:cNvSpPr>
          <p:nvPr>
            <p:ph type="title"/>
          </p:nvPr>
        </p:nvSpPr>
        <p:spPr>
          <a:xfrm>
            <a:off x="252349" y="305199"/>
            <a:ext cx="8562392" cy="1104194"/>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90052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alf Page BLANK">
    <p:spTree>
      <p:nvGrpSpPr>
        <p:cNvPr id="1" name=""/>
        <p:cNvGrpSpPr/>
        <p:nvPr/>
      </p:nvGrpSpPr>
      <p:grpSpPr>
        <a:xfrm>
          <a:off x="0" y="0"/>
          <a:ext cx="0" cy="0"/>
          <a:chOff x="0" y="0"/>
          <a:chExt cx="0" cy="0"/>
        </a:xfrm>
      </p:grpSpPr>
      <p:sp>
        <p:nvSpPr>
          <p:cNvPr id="2" name="Title 1"/>
          <p:cNvSpPr>
            <a:spLocks noGrp="1"/>
          </p:cNvSpPr>
          <p:nvPr>
            <p:ph type="title"/>
          </p:nvPr>
        </p:nvSpPr>
        <p:spPr>
          <a:xfrm>
            <a:off x="252349" y="305199"/>
            <a:ext cx="6182318" cy="1104194"/>
          </a:xfrm>
          <a:prstGeom prst="rect">
            <a:avLst/>
          </a:prstGeom>
        </p:spPr>
        <p:txBody>
          <a:bodyPr/>
          <a:lstStyle>
            <a:lvl1pPr algn="l">
              <a:defRPr lang="en-US" sz="32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2327145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175843"/>
      </p:ext>
    </p:extLst>
  </p:cSld>
  <p:clrMapOvr>
    <a:masterClrMapping/>
  </p:clrMapOvr>
  <p:transition>
    <p:check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21"/>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lvl1pPr>
            <a:lvl2pPr marL="457196" indent="0">
              <a:buNone/>
              <a:defRPr sz="1800"/>
            </a:lvl2pPr>
            <a:lvl3pPr marL="914391" indent="0">
              <a:buNone/>
              <a:defRPr sz="1600"/>
            </a:lvl3pPr>
            <a:lvl4pPr marL="1371587" indent="0">
              <a:buNone/>
              <a:defRPr sz="1400"/>
            </a:lvl4pPr>
            <a:lvl5pPr marL="1828782" indent="0">
              <a:buNone/>
              <a:defRPr sz="1400"/>
            </a:lvl5pPr>
            <a:lvl6pPr marL="2285978" indent="0">
              <a:buNone/>
              <a:defRPr sz="1400"/>
            </a:lvl6pPr>
            <a:lvl7pPr marL="2743173" indent="0">
              <a:buNone/>
              <a:defRPr sz="1400"/>
            </a:lvl7pPr>
            <a:lvl8pPr marL="3200368" indent="0">
              <a:buNone/>
              <a:defRPr sz="1400"/>
            </a:lvl8pPr>
            <a:lvl9pPr marL="3657563" indent="0">
              <a:buNone/>
              <a:defRPr sz="1400"/>
            </a:lvl9pPr>
          </a:lstStyle>
          <a:p>
            <a:pPr lvl="0"/>
            <a:r>
              <a:rPr lang="en-US"/>
              <a:t>Click to edit Master text styles</a:t>
            </a:r>
          </a:p>
        </p:txBody>
      </p:sp>
    </p:spTree>
    <p:extLst>
      <p:ext uri="{BB962C8B-B14F-4D97-AF65-F5344CB8AC3E}">
        <p14:creationId xmlns:p14="http://schemas.microsoft.com/office/powerpoint/2010/main" val="900958221"/>
      </p:ext>
    </p:extLst>
  </p:cSld>
  <p:clrMapOvr>
    <a:masterClrMapping/>
  </p:clrMapOvr>
  <p:transition>
    <p:check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079500"/>
            <a:ext cx="3810000" cy="342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079500"/>
            <a:ext cx="3810000" cy="342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28681"/>
      </p:ext>
    </p:extLst>
  </p:cSld>
  <p:clrMapOvr>
    <a:masterClrMapping/>
  </p:clrMapOvr>
  <p:transition>
    <p:check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5"/>
            <a:ext cx="4040188" cy="533135"/>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279265"/>
            <a:ext cx="4041775" cy="533135"/>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794792"/>
      </p:ext>
    </p:extLst>
  </p:cSld>
  <p:clrMapOvr>
    <a:masterClrMapping/>
  </p:clrMapOvr>
  <p:transition>
    <p:check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660793"/>
      </p:ext>
    </p:extLst>
  </p:cSld>
  <p:clrMapOvr>
    <a:masterClrMapping/>
  </p:clrMapOvr>
  <p:transition>
    <p:check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844481"/>
      </p:ext>
    </p:extLst>
  </p:cSld>
  <p:clrMapOvr>
    <a:masterClrMapping/>
  </p:clrMapOvr>
  <p:transition>
    <p:check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27545"/>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195920"/>
            <a:ext cx="3008313" cy="3909219"/>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Tree>
    <p:extLst>
      <p:ext uri="{BB962C8B-B14F-4D97-AF65-F5344CB8AC3E}">
        <p14:creationId xmlns:p14="http://schemas.microsoft.com/office/powerpoint/2010/main" val="2810911447"/>
      </p:ext>
    </p:extLst>
  </p:cSld>
  <p:clrMapOvr>
    <a:masterClrMapping/>
  </p:clrMapOvr>
  <p:transition>
    <p:check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pPr lvl="0"/>
            <a:endParaRPr lang="en-US"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a:t>Click to edit Master text styles</a:t>
            </a:r>
          </a:p>
        </p:txBody>
      </p:sp>
    </p:spTree>
    <p:extLst>
      <p:ext uri="{BB962C8B-B14F-4D97-AF65-F5344CB8AC3E}">
        <p14:creationId xmlns:p14="http://schemas.microsoft.com/office/powerpoint/2010/main" val="3573857063"/>
      </p:ext>
    </p:extLst>
  </p:cSld>
  <p:clrMapOvr>
    <a:masterClrMapping/>
  </p:clrMapOvr>
  <p:transition>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0" y="0"/>
            <a:ext cx="9144000" cy="5715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000" dirty="0"/>
          </a:p>
        </p:txBody>
      </p:sp>
      <p:sp>
        <p:nvSpPr>
          <p:cNvPr id="1027" name="Rectangle 2"/>
          <p:cNvSpPr>
            <a:spLocks noGrp="1" noChangeArrowheads="1"/>
          </p:cNvSpPr>
          <p:nvPr>
            <p:ph type="title"/>
          </p:nvPr>
        </p:nvSpPr>
        <p:spPr bwMode="auto">
          <a:xfrm>
            <a:off x="457200" y="63500"/>
            <a:ext cx="59436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762001" y="1651000"/>
            <a:ext cx="51054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pic>
        <p:nvPicPr>
          <p:cNvPr id="6" name="Picture 5" descr="MGT6754_PP_template_image.jpg"/>
          <p:cNvPicPr>
            <a:picLocks noChangeAspect="1"/>
          </p:cNvPicPr>
          <p:nvPr userDrawn="1"/>
        </p:nvPicPr>
        <p:blipFill rotWithShape="1">
          <a:blip r:embed="rId15">
            <a:extLst>
              <a:ext uri="{28A0092B-C50C-407E-A947-70E740481C1C}">
                <a14:useLocalDpi xmlns:a14="http://schemas.microsoft.com/office/drawing/2010/main" val="0"/>
              </a:ext>
            </a:extLst>
          </a:blip>
          <a:srcRect b="63081"/>
          <a:stretch/>
        </p:blipFill>
        <p:spPr>
          <a:xfrm>
            <a:off x="0" y="0"/>
            <a:ext cx="9144000" cy="189895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checker/>
  </p:transition>
  <p:txStyles>
    <p:titleStyle>
      <a:lvl1pPr algn="l" rtl="0" eaLnBrk="0" fontAlgn="base" hangingPunct="0">
        <a:spcBef>
          <a:spcPct val="0"/>
        </a:spcBef>
        <a:spcAft>
          <a:spcPct val="0"/>
        </a:spcAft>
        <a:defRPr sz="3200">
          <a:solidFill>
            <a:schemeClr val="tx2"/>
          </a:solidFill>
          <a:latin typeface="Calibri"/>
          <a:ea typeface="MS PGothic" pitchFamily="34" charset="-128"/>
          <a:cs typeface="Calibri"/>
        </a:defRPr>
      </a:lvl1pPr>
      <a:lvl2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2pPr>
      <a:lvl3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3pPr>
      <a:lvl4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4pPr>
      <a:lvl5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5pPr>
      <a:lvl6pPr marL="457196" algn="ctr" rtl="0" fontAlgn="base">
        <a:spcBef>
          <a:spcPct val="0"/>
        </a:spcBef>
        <a:spcAft>
          <a:spcPct val="0"/>
        </a:spcAft>
        <a:defRPr sz="2800">
          <a:solidFill>
            <a:schemeClr val="tx2"/>
          </a:solidFill>
          <a:latin typeface="Times New Roman" pitchFamily="-108" charset="0"/>
        </a:defRPr>
      </a:lvl6pPr>
      <a:lvl7pPr marL="914391" algn="ctr" rtl="0" fontAlgn="base">
        <a:spcBef>
          <a:spcPct val="0"/>
        </a:spcBef>
        <a:spcAft>
          <a:spcPct val="0"/>
        </a:spcAft>
        <a:defRPr sz="2800">
          <a:solidFill>
            <a:schemeClr val="tx2"/>
          </a:solidFill>
          <a:latin typeface="Times New Roman" pitchFamily="-108" charset="0"/>
        </a:defRPr>
      </a:lvl7pPr>
      <a:lvl8pPr marL="1371587" algn="ctr" rtl="0" fontAlgn="base">
        <a:spcBef>
          <a:spcPct val="0"/>
        </a:spcBef>
        <a:spcAft>
          <a:spcPct val="0"/>
        </a:spcAft>
        <a:defRPr sz="2800">
          <a:solidFill>
            <a:schemeClr val="tx2"/>
          </a:solidFill>
          <a:latin typeface="Times New Roman" pitchFamily="-108" charset="0"/>
        </a:defRPr>
      </a:lvl8pPr>
      <a:lvl9pPr marL="1828782" algn="ctr" rtl="0" fontAlgn="base">
        <a:spcBef>
          <a:spcPct val="0"/>
        </a:spcBef>
        <a:spcAft>
          <a:spcPct val="0"/>
        </a:spcAft>
        <a:defRPr sz="2800">
          <a:solidFill>
            <a:schemeClr val="tx2"/>
          </a:solidFill>
          <a:latin typeface="Times New Roman" pitchFamily="-108" charset="0"/>
        </a:defRPr>
      </a:lvl9pPr>
    </p:titleStyle>
    <p:bodyStyle>
      <a:lvl1pPr marL="342896" indent="-342896" algn="l" rtl="0" eaLnBrk="0" fontAlgn="base" hangingPunct="0">
        <a:spcBef>
          <a:spcPct val="20000"/>
        </a:spcBef>
        <a:spcAft>
          <a:spcPct val="0"/>
        </a:spcAft>
        <a:buChar char="•"/>
        <a:defRPr sz="2800">
          <a:solidFill>
            <a:schemeClr val="tx1"/>
          </a:solidFill>
          <a:latin typeface="Calibri"/>
          <a:ea typeface="MS PGothic" pitchFamily="34" charset="-128"/>
          <a:cs typeface="Calibri"/>
        </a:defRPr>
      </a:lvl1pPr>
      <a:lvl2pPr marL="742943" indent="-285747" algn="l" rtl="0" eaLnBrk="0" fontAlgn="base" hangingPunct="0">
        <a:spcBef>
          <a:spcPct val="20000"/>
        </a:spcBef>
        <a:spcAft>
          <a:spcPct val="0"/>
        </a:spcAft>
        <a:buSzPct val="50000"/>
        <a:buChar char="•"/>
        <a:defRPr sz="2400">
          <a:solidFill>
            <a:schemeClr val="tx1"/>
          </a:solidFill>
          <a:latin typeface="Calibri"/>
          <a:ea typeface="MS PGothic" pitchFamily="34" charset="-128"/>
          <a:cs typeface="Calibri"/>
        </a:defRPr>
      </a:lvl2pPr>
      <a:lvl3pPr marL="914391"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3pPr>
      <a:lvl4pPr marL="1371587"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4pPr>
      <a:lvl5pPr marL="1828782"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5pPr>
      <a:lvl6pPr marL="2514575" indent="-228597" algn="l" rtl="0" fontAlgn="base">
        <a:spcBef>
          <a:spcPct val="20000"/>
        </a:spcBef>
        <a:spcAft>
          <a:spcPct val="0"/>
        </a:spcAft>
        <a:buSzPct val="50000"/>
        <a:buChar char="–"/>
        <a:defRPr sz="1600">
          <a:solidFill>
            <a:schemeClr val="tx1"/>
          </a:solidFill>
          <a:latin typeface="+mn-lt"/>
          <a:ea typeface="ＭＳ Ｐゴシック" pitchFamily="-108" charset="-128"/>
        </a:defRPr>
      </a:lvl6pPr>
      <a:lvl7pPr marL="2971770" indent="-228597" algn="l" rtl="0" fontAlgn="base">
        <a:spcBef>
          <a:spcPct val="20000"/>
        </a:spcBef>
        <a:spcAft>
          <a:spcPct val="0"/>
        </a:spcAft>
        <a:buSzPct val="50000"/>
        <a:buChar char="–"/>
        <a:defRPr sz="1600">
          <a:solidFill>
            <a:schemeClr val="tx1"/>
          </a:solidFill>
          <a:latin typeface="+mn-lt"/>
          <a:ea typeface="ＭＳ Ｐゴシック" pitchFamily="-108" charset="-128"/>
        </a:defRPr>
      </a:lvl7pPr>
      <a:lvl8pPr marL="3428966" indent="-228597" algn="l" rtl="0" fontAlgn="base">
        <a:spcBef>
          <a:spcPct val="20000"/>
        </a:spcBef>
        <a:spcAft>
          <a:spcPct val="0"/>
        </a:spcAft>
        <a:buSzPct val="50000"/>
        <a:buChar char="–"/>
        <a:defRPr sz="1600">
          <a:solidFill>
            <a:schemeClr val="tx1"/>
          </a:solidFill>
          <a:latin typeface="+mn-lt"/>
          <a:ea typeface="ＭＳ Ｐゴシック" pitchFamily="-108" charset="-128"/>
        </a:defRPr>
      </a:lvl8pPr>
      <a:lvl9pPr marL="3886161" indent="-228597" algn="l" rtl="0" fontAlgn="base">
        <a:spcBef>
          <a:spcPct val="20000"/>
        </a:spcBef>
        <a:spcAft>
          <a:spcPct val="0"/>
        </a:spcAft>
        <a:buSzPct val="50000"/>
        <a:buChar char="–"/>
        <a:defRPr sz="1600">
          <a:solidFill>
            <a:schemeClr val="tx1"/>
          </a:solidFill>
          <a:latin typeface="+mn-lt"/>
          <a:ea typeface="ＭＳ Ｐゴシック" pitchFamily="-108" charset="-128"/>
        </a:defRPr>
      </a:lvl9pPr>
    </p:bodyStyle>
    <p:otherStyle>
      <a:defPPr>
        <a:defRPr lang="en-US"/>
      </a:defPPr>
      <a:lvl1pPr marL="0" algn="l" defTabSz="457196" rtl="0" eaLnBrk="1" latinLnBrk="0" hangingPunct="1">
        <a:defRPr sz="1800" kern="1200">
          <a:solidFill>
            <a:schemeClr val="tx1"/>
          </a:solidFill>
          <a:latin typeface="+mn-lt"/>
          <a:ea typeface="+mn-ea"/>
          <a:cs typeface="+mn-cs"/>
        </a:defRPr>
      </a:lvl1pPr>
      <a:lvl2pPr marL="457196" algn="l" defTabSz="457196" rtl="0" eaLnBrk="1" latinLnBrk="0" hangingPunct="1">
        <a:defRPr sz="1800" kern="1200">
          <a:solidFill>
            <a:schemeClr val="tx1"/>
          </a:solidFill>
          <a:latin typeface="+mn-lt"/>
          <a:ea typeface="+mn-ea"/>
          <a:cs typeface="+mn-cs"/>
        </a:defRPr>
      </a:lvl2pPr>
      <a:lvl3pPr marL="914391" algn="l" defTabSz="457196" rtl="0" eaLnBrk="1" latinLnBrk="0" hangingPunct="1">
        <a:defRPr sz="1800" kern="1200">
          <a:solidFill>
            <a:schemeClr val="tx1"/>
          </a:solidFill>
          <a:latin typeface="+mn-lt"/>
          <a:ea typeface="+mn-ea"/>
          <a:cs typeface="+mn-cs"/>
        </a:defRPr>
      </a:lvl3pPr>
      <a:lvl4pPr marL="1371587" algn="l" defTabSz="457196" rtl="0" eaLnBrk="1" latinLnBrk="0" hangingPunct="1">
        <a:defRPr sz="1800" kern="1200">
          <a:solidFill>
            <a:schemeClr val="tx1"/>
          </a:solidFill>
          <a:latin typeface="+mn-lt"/>
          <a:ea typeface="+mn-ea"/>
          <a:cs typeface="+mn-cs"/>
        </a:defRPr>
      </a:lvl4pPr>
      <a:lvl5pPr marL="1828782" algn="l" defTabSz="457196" rtl="0" eaLnBrk="1" latinLnBrk="0" hangingPunct="1">
        <a:defRPr sz="1800" kern="1200">
          <a:solidFill>
            <a:schemeClr val="tx1"/>
          </a:solidFill>
          <a:latin typeface="+mn-lt"/>
          <a:ea typeface="+mn-ea"/>
          <a:cs typeface="+mn-cs"/>
        </a:defRPr>
      </a:lvl5pPr>
      <a:lvl6pPr marL="2285978" algn="l" defTabSz="457196" rtl="0" eaLnBrk="1" latinLnBrk="0" hangingPunct="1">
        <a:defRPr sz="1800" kern="1200">
          <a:solidFill>
            <a:schemeClr val="tx1"/>
          </a:solidFill>
          <a:latin typeface="+mn-lt"/>
          <a:ea typeface="+mn-ea"/>
          <a:cs typeface="+mn-cs"/>
        </a:defRPr>
      </a:lvl6pPr>
      <a:lvl7pPr marL="2743173" algn="l" defTabSz="457196" rtl="0" eaLnBrk="1" latinLnBrk="0" hangingPunct="1">
        <a:defRPr sz="1800" kern="1200">
          <a:solidFill>
            <a:schemeClr val="tx1"/>
          </a:solidFill>
          <a:latin typeface="+mn-lt"/>
          <a:ea typeface="+mn-ea"/>
          <a:cs typeface="+mn-cs"/>
        </a:defRPr>
      </a:lvl7pPr>
      <a:lvl8pPr marL="3200368" algn="l" defTabSz="457196" rtl="0" eaLnBrk="1" latinLnBrk="0" hangingPunct="1">
        <a:defRPr sz="1800" kern="1200">
          <a:solidFill>
            <a:schemeClr val="tx1"/>
          </a:solidFill>
          <a:latin typeface="+mn-lt"/>
          <a:ea typeface="+mn-ea"/>
          <a:cs typeface="+mn-cs"/>
        </a:defRPr>
      </a:lvl8pPr>
      <a:lvl9pPr marL="3657563" algn="l" defTabSz="4571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5" name="Picture 4" descr="title_design01_AlanFlu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a:solidFill>
            <a:srgbClr val="FFC000"/>
          </a:solidFill>
        </p:spPr>
      </p:pic>
      <p:sp>
        <p:nvSpPr>
          <p:cNvPr id="6" name="TextBox 5"/>
          <p:cNvSpPr txBox="1"/>
          <p:nvPr/>
        </p:nvSpPr>
        <p:spPr>
          <a:xfrm>
            <a:off x="538124" y="2133007"/>
            <a:ext cx="5037176" cy="369332"/>
          </a:xfrm>
          <a:prstGeom prst="rect">
            <a:avLst/>
          </a:prstGeom>
          <a:noFill/>
          <a:ln>
            <a:noFill/>
          </a:ln>
        </p:spPr>
        <p:txBody>
          <a:bodyPr wrap="square" rtlCol="0">
            <a:spAutoFit/>
          </a:bodyPr>
          <a:lstStyle/>
          <a:p>
            <a:pPr eaLnBrk="1" hangingPunct="1"/>
            <a:r>
              <a:rPr lang="en-US" sz="1800" b="1" dirty="0">
                <a:latin typeface="Calibri"/>
                <a:cs typeface="Calibri"/>
              </a:rPr>
              <a:t>July 25 Videoconference Call</a:t>
            </a:r>
          </a:p>
        </p:txBody>
      </p:sp>
      <p:grpSp>
        <p:nvGrpSpPr>
          <p:cNvPr id="8" name="Group 7">
            <a:extLst>
              <a:ext uri="{FF2B5EF4-FFF2-40B4-BE49-F238E27FC236}">
                <a16:creationId xmlns:a16="http://schemas.microsoft.com/office/drawing/2014/main" id="{120C5030-C902-DD43-BBD4-981DDFF9496F}"/>
              </a:ext>
            </a:extLst>
          </p:cNvPr>
          <p:cNvGrpSpPr/>
          <p:nvPr/>
        </p:nvGrpSpPr>
        <p:grpSpPr>
          <a:xfrm>
            <a:off x="0" y="3503487"/>
            <a:ext cx="4037744" cy="1433633"/>
            <a:chOff x="0" y="3503487"/>
            <a:chExt cx="4037744" cy="1433633"/>
          </a:xfrm>
        </p:grpSpPr>
        <p:sp>
          <p:nvSpPr>
            <p:cNvPr id="4" name="Rectangle 3">
              <a:extLst>
                <a:ext uri="{FF2B5EF4-FFF2-40B4-BE49-F238E27FC236}">
                  <a16:creationId xmlns:a16="http://schemas.microsoft.com/office/drawing/2014/main" id="{850BCA34-8E80-4B4A-AF87-816B22236764}"/>
                </a:ext>
              </a:extLst>
            </p:cNvPr>
            <p:cNvSpPr/>
            <p:nvPr/>
          </p:nvSpPr>
          <p:spPr bwMode="auto">
            <a:xfrm>
              <a:off x="0" y="3503487"/>
              <a:ext cx="4037744" cy="1433633"/>
            </a:xfrm>
            <a:prstGeom prst="rect">
              <a:avLst/>
            </a:prstGeom>
            <a:gradFill flip="none" rotWithShape="1">
              <a:gsLst>
                <a:gs pos="0">
                  <a:srgbClr val="FECB00">
                    <a:shade val="30000"/>
                    <a:satMod val="115000"/>
                  </a:srgbClr>
                </a:gs>
                <a:gs pos="50000">
                  <a:srgbClr val="FECB00">
                    <a:shade val="67500"/>
                    <a:satMod val="115000"/>
                  </a:srgbClr>
                </a:gs>
                <a:gs pos="100000">
                  <a:srgbClr val="FECB00">
                    <a:shade val="100000"/>
                    <a:satMod val="115000"/>
                  </a:srgbClr>
                </a:gs>
              </a:gsLst>
              <a:path path="circle">
                <a:fillToRect l="100000" b="100000"/>
              </a:path>
              <a:tileRect t="-100000" r="-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7" name="TextBox 6">
              <a:extLst>
                <a:ext uri="{FF2B5EF4-FFF2-40B4-BE49-F238E27FC236}">
                  <a16:creationId xmlns:a16="http://schemas.microsoft.com/office/drawing/2014/main" id="{E0D8D892-4C11-3940-B0AF-728C321703F1}"/>
                </a:ext>
              </a:extLst>
            </p:cNvPr>
            <p:cNvSpPr txBox="1"/>
            <p:nvPr/>
          </p:nvSpPr>
          <p:spPr>
            <a:xfrm>
              <a:off x="440470" y="3683337"/>
              <a:ext cx="3375062" cy="707886"/>
            </a:xfrm>
            <a:prstGeom prst="rect">
              <a:avLst/>
            </a:prstGeom>
            <a:noFill/>
          </p:spPr>
          <p:txBody>
            <a:bodyPr wrap="square" rtlCol="0">
              <a:spAutoFit/>
            </a:bodyPr>
            <a:lstStyle/>
            <a:p>
              <a:r>
                <a:rPr lang="en-US" dirty="0"/>
                <a:t>Alan Flury</a:t>
              </a:r>
            </a:p>
            <a:p>
              <a:r>
                <a:rPr lang="en-US" dirty="0"/>
                <a:t>Scheller College of Business</a:t>
              </a:r>
            </a:p>
          </p:txBody>
        </p:sp>
      </p:grpSp>
    </p:spTree>
    <p:extLst>
      <p:ext uri="{BB962C8B-B14F-4D97-AF65-F5344CB8AC3E}">
        <p14:creationId xmlns:p14="http://schemas.microsoft.com/office/powerpoint/2010/main" val="1603008131"/>
      </p:ext>
    </p:extLst>
  </p:cSld>
  <p:clrMapOvr>
    <a:masterClrMapping/>
  </p:clrMapOvr>
  <p:transition>
    <p:check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136F2E-4D61-8B4B-88CF-6E615CF43999}"/>
              </a:ext>
            </a:extLst>
          </p:cNvPr>
          <p:cNvSpPr/>
          <p:nvPr/>
        </p:nvSpPr>
        <p:spPr>
          <a:xfrm>
            <a:off x="126999" y="0"/>
            <a:ext cx="6195423" cy="1323439"/>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#12</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and Business Models</a:t>
            </a:r>
          </a:p>
          <a:p>
            <a:r>
              <a:rPr lang="en-US" dirty="0">
                <a:latin typeface="Calibri" panose="020F0502020204030204" pitchFamily="34" charset="0"/>
                <a:cs typeface="Calibri" panose="020F0502020204030204" pitchFamily="34" charset="0"/>
              </a:rPr>
              <a:t>Corporate Strategies</a:t>
            </a:r>
            <a:endParaRPr lang="en-US" dirty="0"/>
          </a:p>
        </p:txBody>
      </p:sp>
      <p:grpSp>
        <p:nvGrpSpPr>
          <p:cNvPr id="12" name="Group 11">
            <a:extLst>
              <a:ext uri="{FF2B5EF4-FFF2-40B4-BE49-F238E27FC236}">
                <a16:creationId xmlns:a16="http://schemas.microsoft.com/office/drawing/2014/main" id="{93997077-84F3-E548-B71C-41F5006E3595}"/>
              </a:ext>
            </a:extLst>
          </p:cNvPr>
          <p:cNvGrpSpPr/>
          <p:nvPr/>
        </p:nvGrpSpPr>
        <p:grpSpPr>
          <a:xfrm>
            <a:off x="0" y="1435198"/>
            <a:ext cx="9144000" cy="3939541"/>
            <a:chOff x="0" y="1242158"/>
            <a:chExt cx="9144000" cy="3939541"/>
          </a:xfrm>
        </p:grpSpPr>
        <p:sp>
          <p:nvSpPr>
            <p:cNvPr id="11" name="Rectangle 10">
              <a:extLst>
                <a:ext uri="{FF2B5EF4-FFF2-40B4-BE49-F238E27FC236}">
                  <a16:creationId xmlns:a16="http://schemas.microsoft.com/office/drawing/2014/main" id="{5BE24574-1C3E-2D4F-B191-E57CDE205E13}"/>
                </a:ext>
              </a:extLst>
            </p:cNvPr>
            <p:cNvSpPr/>
            <p:nvPr/>
          </p:nvSpPr>
          <p:spPr bwMode="auto">
            <a:xfrm>
              <a:off x="0" y="3883562"/>
              <a:ext cx="9144000" cy="1298136"/>
            </a:xfrm>
            <a:prstGeom prst="rect">
              <a:avLst/>
            </a:prstGeom>
            <a:solidFill>
              <a:srgbClr val="00B0F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0" name="Rectangle 9">
              <a:extLst>
                <a:ext uri="{FF2B5EF4-FFF2-40B4-BE49-F238E27FC236}">
                  <a16:creationId xmlns:a16="http://schemas.microsoft.com/office/drawing/2014/main" id="{443A5219-4FC5-3548-9287-ED76CF3FC8F9}"/>
                </a:ext>
              </a:extLst>
            </p:cNvPr>
            <p:cNvSpPr/>
            <p:nvPr/>
          </p:nvSpPr>
          <p:spPr bwMode="auto">
            <a:xfrm>
              <a:off x="0" y="2854960"/>
              <a:ext cx="9144000" cy="1028602"/>
            </a:xfrm>
            <a:prstGeom prst="rect">
              <a:avLst/>
            </a:prstGeom>
            <a:solidFill>
              <a:srgbClr val="FFFF0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9" name="Rectangle 8">
              <a:extLst>
                <a:ext uri="{FF2B5EF4-FFF2-40B4-BE49-F238E27FC236}">
                  <a16:creationId xmlns:a16="http://schemas.microsoft.com/office/drawing/2014/main" id="{1FD69E11-895C-F149-A70C-3DD384206958}"/>
                </a:ext>
              </a:extLst>
            </p:cNvPr>
            <p:cNvSpPr/>
            <p:nvPr/>
          </p:nvSpPr>
          <p:spPr bwMode="auto">
            <a:xfrm>
              <a:off x="0" y="1727200"/>
              <a:ext cx="9144000" cy="1127760"/>
            </a:xfrm>
            <a:prstGeom prst="rect">
              <a:avLst/>
            </a:prstGeom>
            <a:solidFill>
              <a:srgbClr val="00CC99">
                <a:alpha val="47843"/>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5" name="TextBox 4">
              <a:extLst>
                <a:ext uri="{FF2B5EF4-FFF2-40B4-BE49-F238E27FC236}">
                  <a16:creationId xmlns:a16="http://schemas.microsoft.com/office/drawing/2014/main" id="{27E97C47-1D9F-134E-882D-8D5C7354A512}"/>
                </a:ext>
              </a:extLst>
            </p:cNvPr>
            <p:cNvSpPr txBox="1"/>
            <p:nvPr/>
          </p:nvSpPr>
          <p:spPr>
            <a:xfrm>
              <a:off x="555770" y="1849120"/>
              <a:ext cx="2465740" cy="2862322"/>
            </a:xfrm>
            <a:prstGeom prst="rect">
              <a:avLst/>
            </a:prstGeom>
            <a:noFill/>
          </p:spPr>
          <p:txBody>
            <a:bodyPr wrap="none" rtlCol="0">
              <a:spAutoFit/>
            </a:bodyPr>
            <a:lstStyle/>
            <a:p>
              <a:r>
                <a:rPr lang="en-US" dirty="0"/>
                <a:t>Vertical Integration</a:t>
              </a:r>
            </a:p>
            <a:p>
              <a:endParaRPr lang="en-US" dirty="0"/>
            </a:p>
            <a:p>
              <a:endParaRPr lang="en-US" dirty="0"/>
            </a:p>
            <a:p>
              <a:endParaRPr lang="en-US" dirty="0"/>
            </a:p>
            <a:p>
              <a:r>
                <a:rPr lang="en-US" dirty="0"/>
                <a:t>Horizontal Integration</a:t>
              </a:r>
            </a:p>
            <a:p>
              <a:endParaRPr lang="en-US" dirty="0"/>
            </a:p>
            <a:p>
              <a:endParaRPr lang="en-US" dirty="0"/>
            </a:p>
            <a:p>
              <a:endParaRPr lang="en-US" dirty="0"/>
            </a:p>
            <a:p>
              <a:r>
                <a:rPr lang="en-US" dirty="0"/>
                <a:t>Diversification</a:t>
              </a:r>
            </a:p>
          </p:txBody>
        </p:sp>
        <p:sp>
          <p:nvSpPr>
            <p:cNvPr id="6" name="TextBox 5">
              <a:extLst>
                <a:ext uri="{FF2B5EF4-FFF2-40B4-BE49-F238E27FC236}">
                  <a16:creationId xmlns:a16="http://schemas.microsoft.com/office/drawing/2014/main" id="{C43BB37D-A19E-6D41-B425-FD50B1270C07}"/>
                </a:ext>
              </a:extLst>
            </p:cNvPr>
            <p:cNvSpPr txBox="1"/>
            <p:nvPr/>
          </p:nvSpPr>
          <p:spPr>
            <a:xfrm>
              <a:off x="3224710" y="1242159"/>
              <a:ext cx="2827382" cy="3939540"/>
            </a:xfrm>
            <a:prstGeom prst="rect">
              <a:avLst/>
            </a:prstGeom>
            <a:noFill/>
          </p:spPr>
          <p:txBody>
            <a:bodyPr wrap="square" rtlCol="0">
              <a:spAutoFit/>
            </a:bodyPr>
            <a:lstStyle/>
            <a:p>
              <a:r>
                <a:rPr lang="en-US" dirty="0"/>
                <a:t>Why</a:t>
              </a:r>
            </a:p>
            <a:p>
              <a:endParaRPr lang="en-US" dirty="0"/>
            </a:p>
            <a:p>
              <a:r>
                <a:rPr lang="en-US" sz="1400" dirty="0">
                  <a:latin typeface="+mj-lt"/>
                </a:rPr>
                <a:t>Reduces Costs</a:t>
              </a:r>
            </a:p>
            <a:p>
              <a:r>
                <a:rPr lang="en-US" sz="1400" dirty="0">
                  <a:latin typeface="+mj-lt"/>
                </a:rPr>
                <a:t>Secures Supply Sources</a:t>
              </a:r>
            </a:p>
            <a:p>
              <a:r>
                <a:rPr lang="en-US" sz="1400" dirty="0">
                  <a:latin typeface="+mj-lt"/>
                </a:rPr>
                <a:t>More control over the value chain</a:t>
              </a:r>
            </a:p>
            <a:p>
              <a:r>
                <a:rPr lang="en-US" sz="1400" dirty="0">
                  <a:latin typeface="+mj-lt"/>
                </a:rPr>
                <a:t>Increased differentiation</a:t>
              </a:r>
            </a:p>
            <a:p>
              <a:endParaRPr lang="en-US" sz="1400" dirty="0">
                <a:latin typeface="+mj-lt"/>
              </a:endParaRPr>
            </a:p>
            <a:p>
              <a:r>
                <a:rPr lang="en-US" sz="1400" dirty="0">
                  <a:latin typeface="+mj-lt"/>
                </a:rPr>
                <a:t>Reduces Competition</a:t>
              </a:r>
            </a:p>
            <a:p>
              <a:r>
                <a:rPr lang="en-US" sz="1400" dirty="0">
                  <a:latin typeface="+mj-lt"/>
                </a:rPr>
                <a:t>Fills in Product/Market Gaps</a:t>
              </a:r>
            </a:p>
            <a:p>
              <a:r>
                <a:rPr lang="en-US" sz="1400" dirty="0">
                  <a:latin typeface="+mj-lt"/>
                </a:rPr>
                <a:t>Increased product differentiation</a:t>
              </a:r>
            </a:p>
            <a:p>
              <a:r>
                <a:rPr lang="en-US" sz="1400" dirty="0">
                  <a:latin typeface="+mj-lt"/>
                </a:rPr>
                <a:t>Increased Economies of Scale</a:t>
              </a:r>
            </a:p>
            <a:p>
              <a:endParaRPr lang="en-US" sz="1400" dirty="0">
                <a:latin typeface="+mj-lt"/>
              </a:endParaRPr>
            </a:p>
            <a:p>
              <a:r>
                <a:rPr lang="en-US" altLang="en-US" sz="1400" dirty="0">
                  <a:latin typeface="+mj-lt"/>
                </a:rPr>
                <a:t>Economies of Scale and Scope</a:t>
              </a:r>
            </a:p>
            <a:p>
              <a:r>
                <a:rPr lang="en-US" altLang="en-US" sz="1400" dirty="0">
                  <a:latin typeface="+mj-lt"/>
                </a:rPr>
                <a:t>Better Leverage Managerial Skills</a:t>
              </a:r>
            </a:p>
            <a:p>
              <a:r>
                <a:rPr lang="en-US" altLang="en-US" sz="1400" dirty="0">
                  <a:latin typeface="+mj-lt"/>
                </a:rPr>
                <a:t>Cross Subsidize Products</a:t>
              </a:r>
            </a:p>
            <a:p>
              <a:r>
                <a:rPr lang="en-US" altLang="en-US" sz="1400" dirty="0">
                  <a:latin typeface="+mj-lt"/>
                </a:rPr>
                <a:t>Spread Financial Risks Over Different Markets</a:t>
              </a:r>
              <a:endParaRPr lang="en-US" sz="1400" dirty="0">
                <a:latin typeface="+mj-lt"/>
              </a:endParaRPr>
            </a:p>
          </p:txBody>
        </p:sp>
        <p:sp>
          <p:nvSpPr>
            <p:cNvPr id="8" name="TextBox 7">
              <a:extLst>
                <a:ext uri="{FF2B5EF4-FFF2-40B4-BE49-F238E27FC236}">
                  <a16:creationId xmlns:a16="http://schemas.microsoft.com/office/drawing/2014/main" id="{EE0352B9-4ECD-AB41-A05A-8B0FA9F17805}"/>
                </a:ext>
              </a:extLst>
            </p:cNvPr>
            <p:cNvSpPr txBox="1"/>
            <p:nvPr/>
          </p:nvSpPr>
          <p:spPr>
            <a:xfrm>
              <a:off x="5946501" y="1242158"/>
              <a:ext cx="2827382" cy="3939540"/>
            </a:xfrm>
            <a:prstGeom prst="rect">
              <a:avLst/>
            </a:prstGeom>
            <a:noFill/>
          </p:spPr>
          <p:txBody>
            <a:bodyPr wrap="square" rtlCol="0">
              <a:spAutoFit/>
            </a:bodyPr>
            <a:lstStyle/>
            <a:p>
              <a:r>
                <a:rPr lang="en-US" dirty="0"/>
                <a:t>Why Not</a:t>
              </a:r>
            </a:p>
            <a:p>
              <a:endParaRPr lang="en-US" dirty="0"/>
            </a:p>
            <a:p>
              <a:r>
                <a:rPr lang="en-US" sz="1400" dirty="0"/>
                <a:t>Increased management complexity</a:t>
              </a:r>
            </a:p>
            <a:p>
              <a:r>
                <a:rPr lang="en-US" sz="1400" dirty="0"/>
                <a:t>Increased risks</a:t>
              </a:r>
            </a:p>
            <a:p>
              <a:r>
                <a:rPr lang="en-US" sz="1400" dirty="0"/>
                <a:t>Possibly higher costs and poorer quality</a:t>
              </a:r>
            </a:p>
            <a:p>
              <a:r>
                <a:rPr lang="en-US" sz="1400" dirty="0"/>
                <a:t>   </a:t>
              </a:r>
            </a:p>
            <a:p>
              <a:r>
                <a:rPr lang="en-US" sz="1400" dirty="0"/>
                <a:t>Integration failure</a:t>
              </a:r>
            </a:p>
            <a:p>
              <a:endParaRPr lang="en-US" sz="1400" dirty="0"/>
            </a:p>
            <a:p>
              <a:endParaRPr lang="en-US" sz="1400" dirty="0"/>
            </a:p>
            <a:p>
              <a:endParaRPr lang="en-US" sz="1400" dirty="0"/>
            </a:p>
            <a:p>
              <a:endParaRPr lang="en-US" sz="1400" dirty="0"/>
            </a:p>
            <a:p>
              <a:r>
                <a:rPr lang="en-US" sz="1400" dirty="0"/>
                <a:t>Increased management complexity</a:t>
              </a:r>
            </a:p>
            <a:p>
              <a:r>
                <a:rPr lang="en-US" sz="1400" dirty="0"/>
                <a:t>Increased coordination and influence costs</a:t>
              </a:r>
            </a:p>
            <a:p>
              <a:r>
                <a:rPr lang="en-US" sz="1400" dirty="0"/>
                <a:t>Impossibly stretched management team</a:t>
              </a:r>
            </a:p>
          </p:txBody>
        </p:sp>
      </p:grpSp>
    </p:spTree>
    <p:extLst>
      <p:ext uri="{BB962C8B-B14F-4D97-AF65-F5344CB8AC3E}">
        <p14:creationId xmlns:p14="http://schemas.microsoft.com/office/powerpoint/2010/main" val="2332890415"/>
      </p:ext>
    </p:extLst>
  </p:cSld>
  <p:clrMapOvr>
    <a:masterClrMapping/>
  </p:clrMapOvr>
  <p:transition>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26E13ECD-2AEB-9F46-B052-E639AED59BB7}"/>
              </a:ext>
            </a:extLst>
          </p:cNvPr>
          <p:cNvSpPr>
            <a:spLocks noChangeArrowheads="1"/>
          </p:cNvSpPr>
          <p:nvPr/>
        </p:nvSpPr>
        <p:spPr bwMode="auto">
          <a:xfrm>
            <a:off x="4486581" y="3728802"/>
            <a:ext cx="4657420" cy="447261"/>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667" dirty="0"/>
          </a:p>
        </p:txBody>
      </p:sp>
      <p:sp>
        <p:nvSpPr>
          <p:cNvPr id="4" name="Rectangle 3"/>
          <p:cNvSpPr/>
          <p:nvPr/>
        </p:nvSpPr>
        <p:spPr bwMode="auto">
          <a:xfrm>
            <a:off x="1" y="1147098"/>
            <a:ext cx="4486581" cy="4245298"/>
          </a:xfrm>
          <a:prstGeom prst="rect">
            <a:avLst/>
          </a:prstGeom>
          <a:solidFill>
            <a:srgbClr val="336699">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91"/>
            <a:endParaRPr lang="en-US" dirty="0">
              <a:latin typeface="Times New Roman" pitchFamily="-108" charset="0"/>
            </a:endParaRPr>
          </a:p>
        </p:txBody>
      </p:sp>
      <p:sp>
        <p:nvSpPr>
          <p:cNvPr id="5" name="Content Placeholder 3"/>
          <p:cNvSpPr>
            <a:spLocks noGrp="1"/>
          </p:cNvSpPr>
          <p:nvPr>
            <p:ph idx="1"/>
          </p:nvPr>
        </p:nvSpPr>
        <p:spPr>
          <a:xfrm>
            <a:off x="108561" y="1234247"/>
            <a:ext cx="4415954" cy="3429000"/>
          </a:xfrm>
        </p:spPr>
        <p:txBody>
          <a:bodyPr/>
          <a:lstStyle/>
          <a:p>
            <a:pPr marL="0" indent="0">
              <a:buNone/>
            </a:pPr>
            <a:r>
              <a:rPr lang="en-US" sz="1800" b="1" dirty="0"/>
              <a:t>Concentration</a:t>
            </a:r>
            <a:r>
              <a:rPr lang="en-US" sz="1800" dirty="0"/>
              <a:t>: </a:t>
            </a:r>
            <a:r>
              <a:rPr lang="en-US" sz="1400" dirty="0"/>
              <a:t>growing by focusing on the firms core business – its primary business – and increasing the number of products or services offered or the number of markets served</a:t>
            </a:r>
          </a:p>
          <a:p>
            <a:pPr marL="0" indent="0">
              <a:buNone/>
            </a:pPr>
            <a:endParaRPr lang="en-US" sz="1600" dirty="0"/>
          </a:p>
          <a:p>
            <a:pPr marL="0" indent="0">
              <a:buNone/>
            </a:pPr>
            <a:r>
              <a:rPr lang="en-US" sz="1800" b="1" dirty="0">
                <a:solidFill>
                  <a:schemeClr val="tx1">
                    <a:lumMod val="50000"/>
                    <a:lumOff val="50000"/>
                  </a:schemeClr>
                </a:solidFill>
              </a:rPr>
              <a:t>Diversification: </a:t>
            </a:r>
            <a:r>
              <a:rPr lang="en-US" sz="1400" dirty="0">
                <a:solidFill>
                  <a:schemeClr val="tx1">
                    <a:lumMod val="50000"/>
                    <a:lumOff val="50000"/>
                  </a:schemeClr>
                </a:solidFill>
              </a:rPr>
              <a:t>growing by moving into a different industry. Strategy here is typically determined at the corporate level</a:t>
            </a:r>
          </a:p>
          <a:p>
            <a:pPr marL="0" indent="0">
              <a:buNone/>
            </a:pPr>
            <a:endParaRPr lang="en-US" sz="1600" dirty="0">
              <a:solidFill>
                <a:schemeClr val="tx1">
                  <a:lumMod val="50000"/>
                  <a:lumOff val="50000"/>
                </a:schemeClr>
              </a:solidFill>
            </a:endParaRPr>
          </a:p>
          <a:p>
            <a:pPr marL="0" indent="0">
              <a:buNone/>
            </a:pPr>
            <a:r>
              <a:rPr lang="en-US" sz="1800" b="1" dirty="0">
                <a:solidFill>
                  <a:schemeClr val="tx1">
                    <a:lumMod val="50000"/>
                    <a:lumOff val="50000"/>
                  </a:schemeClr>
                </a:solidFill>
              </a:rPr>
              <a:t>Vertical Integration: </a:t>
            </a:r>
            <a:r>
              <a:rPr lang="en-US" sz="1400" dirty="0">
                <a:solidFill>
                  <a:schemeClr val="tx1">
                    <a:lumMod val="50000"/>
                    <a:lumOff val="50000"/>
                  </a:schemeClr>
                </a:solidFill>
              </a:rPr>
              <a:t>growing by gaining control over either the firms inputs (suppliers) or outputs (distributors/retailers). Typically growth through acquisition</a:t>
            </a:r>
          </a:p>
          <a:p>
            <a:pPr marL="0" indent="0">
              <a:buNone/>
            </a:pPr>
            <a:endParaRPr lang="en-US" sz="1600" dirty="0">
              <a:solidFill>
                <a:schemeClr val="tx1">
                  <a:lumMod val="50000"/>
                  <a:lumOff val="50000"/>
                </a:schemeClr>
              </a:solidFill>
            </a:endParaRPr>
          </a:p>
          <a:p>
            <a:pPr marL="0" indent="0">
              <a:buNone/>
            </a:pPr>
            <a:r>
              <a:rPr lang="en-US" sz="1800" b="1" dirty="0"/>
              <a:t>Horizontal Integration</a:t>
            </a:r>
            <a:r>
              <a:rPr lang="en-US" sz="1800" dirty="0"/>
              <a:t>: </a:t>
            </a:r>
            <a:r>
              <a:rPr lang="en-US" sz="1400" dirty="0"/>
              <a:t>growing by combining with a competitor. May be an acquisition or merger </a:t>
            </a:r>
          </a:p>
        </p:txBody>
      </p:sp>
      <p:sp>
        <p:nvSpPr>
          <p:cNvPr id="9" name="Rectangle 8">
            <a:extLst>
              <a:ext uri="{FF2B5EF4-FFF2-40B4-BE49-F238E27FC236}">
                <a16:creationId xmlns:a16="http://schemas.microsoft.com/office/drawing/2014/main" id="{B1FEC383-BDE4-7149-9F9D-094227570620}"/>
              </a:ext>
            </a:extLst>
          </p:cNvPr>
          <p:cNvSpPr/>
          <p:nvPr/>
        </p:nvSpPr>
        <p:spPr>
          <a:xfrm>
            <a:off x="108561" y="62703"/>
            <a:ext cx="6588492" cy="1015663"/>
          </a:xfrm>
          <a:prstGeom prst="rect">
            <a:avLst/>
          </a:prstGeom>
        </p:spPr>
        <p:txBody>
          <a:bodyPr wrap="square">
            <a:spAutoFit/>
          </a:bodyPr>
          <a:lstStyle/>
          <a:p>
            <a:r>
              <a:rPr lang="en-US" altLang="en-US" kern="0" dirty="0">
                <a:latin typeface="Calibri" panose="020F0502020204030204" pitchFamily="34" charset="0"/>
                <a:cs typeface="Calibri" panose="020F0502020204030204" pitchFamily="34" charset="0"/>
              </a:rPr>
              <a:t>MGT8803 Business Fundamentals for Analytics</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Video Conference Call #12</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Growth Strategy Discussion</a:t>
            </a:r>
            <a:endParaRPr lang="en-US" kern="0" dirty="0"/>
          </a:p>
        </p:txBody>
      </p:sp>
      <p:sp>
        <p:nvSpPr>
          <p:cNvPr id="10" name="Rectangle 5">
            <a:extLst>
              <a:ext uri="{FF2B5EF4-FFF2-40B4-BE49-F238E27FC236}">
                <a16:creationId xmlns:a16="http://schemas.microsoft.com/office/drawing/2014/main" id="{88C14136-0306-FB4A-AC41-5B6E1E860881}"/>
              </a:ext>
            </a:extLst>
          </p:cNvPr>
          <p:cNvSpPr>
            <a:spLocks noChangeArrowheads="1"/>
          </p:cNvSpPr>
          <p:nvPr/>
        </p:nvSpPr>
        <p:spPr bwMode="auto">
          <a:xfrm>
            <a:off x="4486581" y="2631273"/>
            <a:ext cx="4657420" cy="447261"/>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667" dirty="0"/>
          </a:p>
        </p:txBody>
      </p:sp>
      <p:sp>
        <p:nvSpPr>
          <p:cNvPr id="11" name="Rectangle 5">
            <a:extLst>
              <a:ext uri="{FF2B5EF4-FFF2-40B4-BE49-F238E27FC236}">
                <a16:creationId xmlns:a16="http://schemas.microsoft.com/office/drawing/2014/main" id="{68107A34-2633-6049-800C-FC34D1928027}"/>
              </a:ext>
            </a:extLst>
          </p:cNvPr>
          <p:cNvSpPr>
            <a:spLocks noChangeArrowheads="1"/>
          </p:cNvSpPr>
          <p:nvPr/>
        </p:nvSpPr>
        <p:spPr bwMode="auto">
          <a:xfrm>
            <a:off x="4486581" y="1533744"/>
            <a:ext cx="4657420" cy="447261"/>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667" dirty="0"/>
          </a:p>
        </p:txBody>
      </p:sp>
      <p:sp>
        <p:nvSpPr>
          <p:cNvPr id="12" name="Rectangle 5">
            <a:extLst>
              <a:ext uri="{FF2B5EF4-FFF2-40B4-BE49-F238E27FC236}">
                <a16:creationId xmlns:a16="http://schemas.microsoft.com/office/drawing/2014/main" id="{5527DF21-B3AD-DC49-8358-99A3E42F5EC1}"/>
              </a:ext>
            </a:extLst>
          </p:cNvPr>
          <p:cNvSpPr>
            <a:spLocks noChangeArrowheads="1"/>
          </p:cNvSpPr>
          <p:nvPr/>
        </p:nvSpPr>
        <p:spPr bwMode="auto">
          <a:xfrm>
            <a:off x="4486581" y="4663248"/>
            <a:ext cx="4657420" cy="447261"/>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667" dirty="0"/>
          </a:p>
        </p:txBody>
      </p:sp>
      <p:sp>
        <p:nvSpPr>
          <p:cNvPr id="15" name="TextBox 14">
            <a:extLst>
              <a:ext uri="{FF2B5EF4-FFF2-40B4-BE49-F238E27FC236}">
                <a16:creationId xmlns:a16="http://schemas.microsoft.com/office/drawing/2014/main" id="{2AB67175-87AF-E441-A31E-D2AE5EB15E24}"/>
              </a:ext>
            </a:extLst>
          </p:cNvPr>
          <p:cNvSpPr txBox="1"/>
          <p:nvPr/>
        </p:nvSpPr>
        <p:spPr>
          <a:xfrm>
            <a:off x="6354652" y="1533743"/>
            <a:ext cx="684803" cy="400110"/>
          </a:xfrm>
          <a:prstGeom prst="rect">
            <a:avLst/>
          </a:prstGeom>
          <a:noFill/>
        </p:spPr>
        <p:txBody>
          <a:bodyPr wrap="none" rtlCol="0">
            <a:spAutoFit/>
          </a:bodyPr>
          <a:lstStyle/>
          <a:p>
            <a:r>
              <a:rPr lang="en-US" dirty="0"/>
              <a:t>SBU</a:t>
            </a:r>
          </a:p>
        </p:txBody>
      </p:sp>
      <p:sp>
        <p:nvSpPr>
          <p:cNvPr id="16" name="TextBox 15">
            <a:extLst>
              <a:ext uri="{FF2B5EF4-FFF2-40B4-BE49-F238E27FC236}">
                <a16:creationId xmlns:a16="http://schemas.microsoft.com/office/drawing/2014/main" id="{18534C46-DE89-3D4D-895D-8ACBE969510C}"/>
              </a:ext>
            </a:extLst>
          </p:cNvPr>
          <p:cNvSpPr txBox="1"/>
          <p:nvPr/>
        </p:nvSpPr>
        <p:spPr>
          <a:xfrm>
            <a:off x="6191831" y="2609254"/>
            <a:ext cx="1208985" cy="400110"/>
          </a:xfrm>
          <a:prstGeom prst="rect">
            <a:avLst/>
          </a:prstGeom>
          <a:noFill/>
        </p:spPr>
        <p:txBody>
          <a:bodyPr wrap="none" rtlCol="0">
            <a:spAutoFit/>
          </a:bodyPr>
          <a:lstStyle/>
          <a:p>
            <a:r>
              <a:rPr lang="en-US" dirty="0">
                <a:solidFill>
                  <a:schemeClr val="tx1">
                    <a:lumMod val="50000"/>
                    <a:lumOff val="50000"/>
                  </a:schemeClr>
                </a:solidFill>
              </a:rPr>
              <a:t>Corporate</a:t>
            </a:r>
          </a:p>
        </p:txBody>
      </p:sp>
      <p:sp>
        <p:nvSpPr>
          <p:cNvPr id="18" name="TextBox 17">
            <a:extLst>
              <a:ext uri="{FF2B5EF4-FFF2-40B4-BE49-F238E27FC236}">
                <a16:creationId xmlns:a16="http://schemas.microsoft.com/office/drawing/2014/main" id="{1C53CC65-5518-9B4B-927B-FB6F93FD6B67}"/>
              </a:ext>
            </a:extLst>
          </p:cNvPr>
          <p:cNvSpPr txBox="1"/>
          <p:nvPr/>
        </p:nvSpPr>
        <p:spPr>
          <a:xfrm>
            <a:off x="6210799" y="3728801"/>
            <a:ext cx="1208985" cy="400110"/>
          </a:xfrm>
          <a:prstGeom prst="rect">
            <a:avLst/>
          </a:prstGeom>
          <a:noFill/>
        </p:spPr>
        <p:txBody>
          <a:bodyPr wrap="none" rtlCol="0">
            <a:spAutoFit/>
          </a:bodyPr>
          <a:lstStyle/>
          <a:p>
            <a:r>
              <a:rPr lang="en-US" dirty="0">
                <a:solidFill>
                  <a:schemeClr val="tx1">
                    <a:lumMod val="50000"/>
                    <a:lumOff val="50000"/>
                  </a:schemeClr>
                </a:solidFill>
              </a:rPr>
              <a:t>Corporate</a:t>
            </a:r>
          </a:p>
        </p:txBody>
      </p:sp>
      <p:sp>
        <p:nvSpPr>
          <p:cNvPr id="19" name="TextBox 18">
            <a:extLst>
              <a:ext uri="{FF2B5EF4-FFF2-40B4-BE49-F238E27FC236}">
                <a16:creationId xmlns:a16="http://schemas.microsoft.com/office/drawing/2014/main" id="{AEEBFB23-4A4A-E246-BDF7-2D1FF4575035}"/>
              </a:ext>
            </a:extLst>
          </p:cNvPr>
          <p:cNvSpPr txBox="1"/>
          <p:nvPr/>
        </p:nvSpPr>
        <p:spPr>
          <a:xfrm>
            <a:off x="6229765" y="4651287"/>
            <a:ext cx="1779654" cy="400110"/>
          </a:xfrm>
          <a:prstGeom prst="rect">
            <a:avLst/>
          </a:prstGeom>
          <a:noFill/>
        </p:spPr>
        <p:txBody>
          <a:bodyPr wrap="none" rtlCol="0">
            <a:spAutoFit/>
          </a:bodyPr>
          <a:lstStyle/>
          <a:p>
            <a:r>
              <a:rPr lang="en-US" dirty="0">
                <a:solidFill>
                  <a:schemeClr val="tx1">
                    <a:lumMod val="50000"/>
                    <a:lumOff val="50000"/>
                  </a:schemeClr>
                </a:solidFill>
              </a:rPr>
              <a:t>Corporate/</a:t>
            </a:r>
            <a:r>
              <a:rPr lang="en-US" dirty="0"/>
              <a:t>SBU</a:t>
            </a:r>
          </a:p>
        </p:txBody>
      </p:sp>
    </p:spTree>
    <p:extLst>
      <p:ext uri="{BB962C8B-B14F-4D97-AF65-F5344CB8AC3E}">
        <p14:creationId xmlns:p14="http://schemas.microsoft.com/office/powerpoint/2010/main" val="2974837007"/>
      </p:ext>
    </p:extLst>
  </p:cSld>
  <p:clrMapOvr>
    <a:masterClrMapping/>
  </p:clrMapOvr>
  <p:transition>
    <p:check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F6F99D-AA62-A247-9D1A-B6609454E8DD}"/>
              </a:ext>
            </a:extLst>
          </p:cNvPr>
          <p:cNvSpPr/>
          <p:nvPr/>
        </p:nvSpPr>
        <p:spPr bwMode="auto">
          <a:xfrm>
            <a:off x="-20137" y="1339866"/>
            <a:ext cx="9129144" cy="1138171"/>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3" name="Rectangle 2">
            <a:extLst>
              <a:ext uri="{FF2B5EF4-FFF2-40B4-BE49-F238E27FC236}">
                <a16:creationId xmlns:a16="http://schemas.microsoft.com/office/drawing/2014/main" id="{0EFFC87C-5BDF-DA4E-9DE2-C23780A7A32E}"/>
              </a:ext>
            </a:extLst>
          </p:cNvPr>
          <p:cNvSpPr/>
          <p:nvPr/>
        </p:nvSpPr>
        <p:spPr bwMode="auto">
          <a:xfrm>
            <a:off x="14856" y="3412503"/>
            <a:ext cx="9059159" cy="97096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8" name="Rectangle 7">
            <a:extLst>
              <a:ext uri="{FF2B5EF4-FFF2-40B4-BE49-F238E27FC236}">
                <a16:creationId xmlns:a16="http://schemas.microsoft.com/office/drawing/2014/main" id="{4AFB38C8-B3F1-4E42-81FD-095E8C79561E}"/>
              </a:ext>
            </a:extLst>
          </p:cNvPr>
          <p:cNvSpPr/>
          <p:nvPr/>
        </p:nvSpPr>
        <p:spPr bwMode="auto">
          <a:xfrm>
            <a:off x="4986780" y="2707596"/>
            <a:ext cx="3979420" cy="284689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2" name="Rectangle 1">
            <a:extLst>
              <a:ext uri="{FF2B5EF4-FFF2-40B4-BE49-F238E27FC236}">
                <a16:creationId xmlns:a16="http://schemas.microsoft.com/office/drawing/2014/main" id="{A48473E9-8C81-0E4F-B624-08D25C7C5170}"/>
              </a:ext>
            </a:extLst>
          </p:cNvPr>
          <p:cNvSpPr/>
          <p:nvPr/>
        </p:nvSpPr>
        <p:spPr bwMode="auto">
          <a:xfrm>
            <a:off x="422208" y="2707596"/>
            <a:ext cx="4157220" cy="2846895"/>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4" name="Rectangle 3">
            <a:extLst>
              <a:ext uri="{FF2B5EF4-FFF2-40B4-BE49-F238E27FC236}">
                <a16:creationId xmlns:a16="http://schemas.microsoft.com/office/drawing/2014/main" id="{200086F3-F58A-624D-8CB3-A8DDDD52B043}"/>
              </a:ext>
            </a:extLst>
          </p:cNvPr>
          <p:cNvSpPr/>
          <p:nvPr/>
        </p:nvSpPr>
        <p:spPr>
          <a:xfrm>
            <a:off x="126999" y="0"/>
            <a:ext cx="6195423" cy="1323439"/>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#12</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and Business Models</a:t>
            </a:r>
          </a:p>
          <a:p>
            <a:r>
              <a:rPr lang="en-US" dirty="0">
                <a:latin typeface="Calibri" panose="020F0502020204030204" pitchFamily="34" charset="0"/>
                <a:cs typeface="Calibri" panose="020F0502020204030204" pitchFamily="34" charset="0"/>
              </a:rPr>
              <a:t>Business Unit Strategies</a:t>
            </a:r>
            <a:endParaRPr lang="en-US" dirty="0"/>
          </a:p>
        </p:txBody>
      </p:sp>
      <p:pic>
        <p:nvPicPr>
          <p:cNvPr id="6" name="Picture 5">
            <a:extLst>
              <a:ext uri="{FF2B5EF4-FFF2-40B4-BE49-F238E27FC236}">
                <a16:creationId xmlns:a16="http://schemas.microsoft.com/office/drawing/2014/main" id="{3276EF31-6C2E-484F-8993-096C7119C463}"/>
              </a:ext>
            </a:extLst>
          </p:cNvPr>
          <p:cNvPicPr>
            <a:picLocks noChangeAspect="1"/>
          </p:cNvPicPr>
          <p:nvPr/>
        </p:nvPicPr>
        <p:blipFill>
          <a:blip r:embed="rId2"/>
          <a:stretch>
            <a:fillRect/>
          </a:stretch>
        </p:blipFill>
        <p:spPr>
          <a:xfrm>
            <a:off x="580178" y="2867174"/>
            <a:ext cx="3841279" cy="2618095"/>
          </a:xfrm>
          <a:prstGeom prst="rect">
            <a:avLst/>
          </a:prstGeom>
        </p:spPr>
      </p:pic>
      <p:sp>
        <p:nvSpPr>
          <p:cNvPr id="5" name="TextBox 4">
            <a:extLst>
              <a:ext uri="{FF2B5EF4-FFF2-40B4-BE49-F238E27FC236}">
                <a16:creationId xmlns:a16="http://schemas.microsoft.com/office/drawing/2014/main" id="{3FD88829-B9D9-D04A-B149-43D4EDF26DD5}"/>
              </a:ext>
            </a:extLst>
          </p:cNvPr>
          <p:cNvSpPr txBox="1"/>
          <p:nvPr/>
        </p:nvSpPr>
        <p:spPr>
          <a:xfrm>
            <a:off x="422878" y="1380742"/>
            <a:ext cx="8304517" cy="923330"/>
          </a:xfrm>
          <a:prstGeom prst="rect">
            <a:avLst/>
          </a:prstGeom>
          <a:noFill/>
        </p:spPr>
        <p:txBody>
          <a:bodyPr wrap="none" rtlCol="0">
            <a:spAutoFit/>
          </a:bodyPr>
          <a:lstStyle/>
          <a:p>
            <a:r>
              <a:rPr lang="en-US" sz="1800" dirty="0"/>
              <a:t>Creating and Sustaining a Competitive Advantage</a:t>
            </a:r>
          </a:p>
          <a:p>
            <a:r>
              <a:rPr lang="en-US" sz="1800" dirty="0"/>
              <a:t>Generic Strategies: Cost Leadership, Differentiation, and Focus. Combination strategies</a:t>
            </a:r>
          </a:p>
          <a:p>
            <a:r>
              <a:rPr lang="en-US" sz="1800" dirty="0"/>
              <a:t>Grand Strategies: Growth, Stability, and Renewal </a:t>
            </a:r>
          </a:p>
        </p:txBody>
      </p:sp>
      <p:pic>
        <p:nvPicPr>
          <p:cNvPr id="11" name="Picture 10">
            <a:extLst>
              <a:ext uri="{FF2B5EF4-FFF2-40B4-BE49-F238E27FC236}">
                <a16:creationId xmlns:a16="http://schemas.microsoft.com/office/drawing/2014/main" id="{79EA8AC2-5AF6-6743-B19E-A18DFE160D32}"/>
              </a:ext>
            </a:extLst>
          </p:cNvPr>
          <p:cNvPicPr>
            <a:picLocks noChangeAspect="1"/>
          </p:cNvPicPr>
          <p:nvPr/>
        </p:nvPicPr>
        <p:blipFill>
          <a:blip r:embed="rId3"/>
          <a:stretch>
            <a:fillRect/>
          </a:stretch>
        </p:blipFill>
        <p:spPr>
          <a:xfrm>
            <a:off x="5105400" y="3186460"/>
            <a:ext cx="3721100" cy="1903321"/>
          </a:xfrm>
          <a:prstGeom prst="rect">
            <a:avLst/>
          </a:prstGeom>
        </p:spPr>
      </p:pic>
    </p:spTree>
    <p:extLst>
      <p:ext uri="{BB962C8B-B14F-4D97-AF65-F5344CB8AC3E}">
        <p14:creationId xmlns:p14="http://schemas.microsoft.com/office/powerpoint/2010/main" val="639481492"/>
      </p:ext>
    </p:extLst>
  </p:cSld>
  <p:clrMapOvr>
    <a:masterClrMapping/>
  </p:clrMapOvr>
  <p:transition>
    <p:check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a:extLst>
              <a:ext uri="{FF2B5EF4-FFF2-40B4-BE49-F238E27FC236}">
                <a16:creationId xmlns:a16="http://schemas.microsoft.com/office/drawing/2014/main" id="{175A3C9A-7CD3-D54C-9FD4-ADC66D7CAD92}"/>
              </a:ext>
            </a:extLst>
          </p:cNvPr>
          <p:cNvSpPr>
            <a:spLocks noChangeArrowheads="1"/>
          </p:cNvSpPr>
          <p:nvPr/>
        </p:nvSpPr>
        <p:spPr bwMode="auto">
          <a:xfrm>
            <a:off x="1" y="444501"/>
            <a:ext cx="9144000" cy="3213100"/>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667" dirty="0"/>
          </a:p>
        </p:txBody>
      </p:sp>
      <p:sp>
        <p:nvSpPr>
          <p:cNvPr id="8" name="Rectangle 7"/>
          <p:cNvSpPr>
            <a:spLocks noChangeArrowheads="1"/>
          </p:cNvSpPr>
          <p:nvPr/>
        </p:nvSpPr>
        <p:spPr bwMode="auto">
          <a:xfrm>
            <a:off x="152399" y="1778000"/>
            <a:ext cx="8834281" cy="3785152"/>
          </a:xfrm>
          <a:prstGeom prst="rect">
            <a:avLst/>
          </a:prstGeom>
          <a:gradFill rotWithShape="1">
            <a:gsLst>
              <a:gs pos="0">
                <a:srgbClr val="85FFDB"/>
              </a:gs>
              <a:gs pos="100000">
                <a:srgbClr val="00EBA8"/>
              </a:gs>
            </a:gsLst>
            <a:lin ang="5400000"/>
          </a:gradFill>
          <a:ln w="9525">
            <a:solidFill>
              <a:srgbClr val="00CC98"/>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endParaRPr lang="en-US" dirty="0">
              <a:solidFill>
                <a:srgbClr val="FFFFCC"/>
              </a:solidFill>
            </a:endParaRPr>
          </a:p>
        </p:txBody>
      </p:sp>
      <p:pic>
        <p:nvPicPr>
          <p:cNvPr id="82947" name="Picture 4" descr="Ansoff_Matrix_Exc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 y="444500"/>
            <a:ext cx="4441825" cy="279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6"/>
          <p:cNvGrpSpPr>
            <a:grpSpLocks/>
          </p:cNvGrpSpPr>
          <p:nvPr/>
        </p:nvGrpSpPr>
        <p:grpSpPr bwMode="auto">
          <a:xfrm>
            <a:off x="228601" y="1460501"/>
            <a:ext cx="1877181" cy="3441734"/>
            <a:chOff x="228600" y="2209800"/>
            <a:chExt cx="1877897" cy="4130545"/>
          </a:xfrm>
        </p:grpSpPr>
        <p:sp>
          <p:nvSpPr>
            <p:cNvPr id="82959" name="TextBox 3"/>
            <p:cNvSpPr txBox="1">
              <a:spLocks noChangeArrowheads="1"/>
            </p:cNvSpPr>
            <p:nvPr/>
          </p:nvSpPr>
          <p:spPr bwMode="auto">
            <a:xfrm>
              <a:off x="228600" y="4419603"/>
              <a:ext cx="1877897" cy="19207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MS PGothic" charset="0"/>
                  <a:cs typeface="MS PGothic" charset="0"/>
                </a:defRPr>
              </a:lvl1pPr>
              <a:lvl2pPr marL="742950" indent="-285750">
                <a:defRPr sz="2000">
                  <a:solidFill>
                    <a:schemeClr val="tx1"/>
                  </a:solidFill>
                  <a:latin typeface="Times New Roman" charset="0"/>
                  <a:ea typeface="MS PGothic" charset="0"/>
                  <a:cs typeface="MS PGothic" charset="0"/>
                </a:defRPr>
              </a:lvl2pPr>
              <a:lvl3pPr marL="1143000" indent="-228600">
                <a:defRPr sz="2000">
                  <a:solidFill>
                    <a:schemeClr val="tx1"/>
                  </a:solidFill>
                  <a:latin typeface="Times New Roman" charset="0"/>
                  <a:ea typeface="MS PGothic" charset="0"/>
                  <a:cs typeface="MS PGothic" charset="0"/>
                </a:defRPr>
              </a:lvl3pPr>
              <a:lvl4pPr marL="1600200" indent="-228600">
                <a:defRPr sz="2000">
                  <a:solidFill>
                    <a:schemeClr val="tx1"/>
                  </a:solidFill>
                  <a:latin typeface="Times New Roman" charset="0"/>
                  <a:ea typeface="MS PGothic" charset="0"/>
                  <a:cs typeface="MS PGothic" charset="0"/>
                </a:defRPr>
              </a:lvl4pPr>
              <a:lvl5pPr marL="2057400" indent="-228600">
                <a:defRPr sz="20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9pPr>
            </a:lstStyle>
            <a:p>
              <a:pPr eaLnBrk="1" hangingPunct="1"/>
              <a:r>
                <a:rPr lang="en-US" sz="1400" dirty="0"/>
                <a:t>Penetration Pricing</a:t>
              </a:r>
            </a:p>
            <a:p>
              <a:pPr eaLnBrk="1" hangingPunct="1"/>
              <a:r>
                <a:rPr lang="en-US" sz="1400" dirty="0"/>
                <a:t>Bundling</a:t>
              </a:r>
            </a:p>
            <a:p>
              <a:pPr eaLnBrk="1" hangingPunct="1"/>
              <a:r>
                <a:rPr lang="en-US" sz="1400" dirty="0"/>
                <a:t>Aggressive Advertising</a:t>
              </a:r>
            </a:p>
            <a:p>
              <a:pPr eaLnBrk="1" hangingPunct="1"/>
              <a:r>
                <a:rPr lang="en-US" sz="1400" dirty="0"/>
                <a:t>Sustaining Product</a:t>
              </a:r>
            </a:p>
            <a:p>
              <a:pPr eaLnBrk="1" hangingPunct="1"/>
              <a:r>
                <a:rPr lang="en-US" sz="1400" dirty="0"/>
                <a:t>   Improvements</a:t>
              </a:r>
            </a:p>
            <a:p>
              <a:pPr eaLnBrk="1" hangingPunct="1"/>
              <a:r>
                <a:rPr lang="en-US" sz="1400" dirty="0"/>
                <a:t>Horizontal integration</a:t>
              </a:r>
            </a:p>
            <a:p>
              <a:pPr eaLnBrk="1" hangingPunct="1"/>
              <a:r>
                <a:rPr lang="en-US" sz="1400" dirty="0"/>
                <a:t> </a:t>
              </a:r>
            </a:p>
          </p:txBody>
        </p:sp>
        <p:cxnSp>
          <p:nvCxnSpPr>
            <p:cNvPr id="6" name="Straight Arrow Connector 5"/>
            <p:cNvCxnSpPr>
              <a:cxnSpLocks noChangeShapeType="1"/>
            </p:cNvCxnSpPr>
            <p:nvPr/>
          </p:nvCxnSpPr>
          <p:spPr bwMode="auto">
            <a:xfrm flipV="1">
              <a:off x="609745" y="2209800"/>
              <a:ext cx="838520" cy="213384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p:spPr>
        </p:cxnSp>
      </p:grpSp>
      <p:grpSp>
        <p:nvGrpSpPr>
          <p:cNvPr id="12" name="Group 11"/>
          <p:cNvGrpSpPr>
            <a:grpSpLocks/>
          </p:cNvGrpSpPr>
          <p:nvPr/>
        </p:nvGrpSpPr>
        <p:grpSpPr bwMode="auto">
          <a:xfrm>
            <a:off x="2286000" y="2603500"/>
            <a:ext cx="3429000" cy="2796186"/>
            <a:chOff x="-304800" y="2209800"/>
            <a:chExt cx="3429000" cy="3354365"/>
          </a:xfrm>
        </p:grpSpPr>
        <p:sp>
          <p:nvSpPr>
            <p:cNvPr id="82957" name="TextBox 12"/>
            <p:cNvSpPr txBox="1">
              <a:spLocks noChangeArrowheads="1"/>
            </p:cNvSpPr>
            <p:nvPr/>
          </p:nvSpPr>
          <p:spPr bwMode="auto">
            <a:xfrm>
              <a:off x="381000" y="4419598"/>
              <a:ext cx="2743200" cy="1144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charset="0"/>
                  <a:ea typeface="MS PGothic" charset="0"/>
                  <a:cs typeface="MS PGothic" charset="0"/>
                </a:defRPr>
              </a:lvl1pPr>
              <a:lvl2pPr marL="742950" indent="-285750">
                <a:defRPr sz="2000">
                  <a:solidFill>
                    <a:schemeClr val="tx1"/>
                  </a:solidFill>
                  <a:latin typeface="Times New Roman" charset="0"/>
                  <a:ea typeface="MS PGothic" charset="0"/>
                  <a:cs typeface="MS PGothic" charset="0"/>
                </a:defRPr>
              </a:lvl2pPr>
              <a:lvl3pPr marL="1143000" indent="-228600">
                <a:defRPr sz="2000">
                  <a:solidFill>
                    <a:schemeClr val="tx1"/>
                  </a:solidFill>
                  <a:latin typeface="Times New Roman" charset="0"/>
                  <a:ea typeface="MS PGothic" charset="0"/>
                  <a:cs typeface="MS PGothic" charset="0"/>
                </a:defRPr>
              </a:lvl3pPr>
              <a:lvl4pPr marL="1600200" indent="-228600">
                <a:defRPr sz="2000">
                  <a:solidFill>
                    <a:schemeClr val="tx1"/>
                  </a:solidFill>
                  <a:latin typeface="Times New Roman" charset="0"/>
                  <a:ea typeface="MS PGothic" charset="0"/>
                  <a:cs typeface="MS PGothic" charset="0"/>
                </a:defRPr>
              </a:lvl4pPr>
              <a:lvl5pPr marL="2057400" indent="-228600">
                <a:defRPr sz="20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9pPr>
            </a:lstStyle>
            <a:p>
              <a:pPr eaLnBrk="1" hangingPunct="1"/>
              <a:r>
                <a:rPr lang="en-US" sz="1400" dirty="0"/>
                <a:t>Globalization</a:t>
              </a:r>
            </a:p>
            <a:p>
              <a:pPr eaLnBrk="1" hangingPunct="1"/>
              <a:r>
                <a:rPr lang="en-US" sz="1400" dirty="0"/>
                <a:t>Targeting New Segments</a:t>
              </a:r>
            </a:p>
            <a:p>
              <a:pPr eaLnBrk="1" hangingPunct="1"/>
              <a:r>
                <a:rPr lang="en-US" sz="1400" dirty="0"/>
                <a:t>Business Alliances with Complementary Firms</a:t>
              </a:r>
            </a:p>
          </p:txBody>
        </p:sp>
        <p:cxnSp>
          <p:nvCxnSpPr>
            <p:cNvPr id="14" name="Straight Arrow Connector 13"/>
            <p:cNvCxnSpPr>
              <a:cxnSpLocks noChangeShapeType="1"/>
            </p:cNvCxnSpPr>
            <p:nvPr/>
          </p:nvCxnSpPr>
          <p:spPr bwMode="auto">
            <a:xfrm flipH="1" flipV="1">
              <a:off x="-304800" y="2209800"/>
              <a:ext cx="914400" cy="2132928"/>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p:spPr>
        </p:cxnSp>
      </p:grpSp>
      <p:grpSp>
        <p:nvGrpSpPr>
          <p:cNvPr id="16" name="Group 15"/>
          <p:cNvGrpSpPr>
            <a:grpSpLocks/>
          </p:cNvGrpSpPr>
          <p:nvPr/>
        </p:nvGrpSpPr>
        <p:grpSpPr bwMode="auto">
          <a:xfrm>
            <a:off x="4114802" y="1333499"/>
            <a:ext cx="4795857" cy="1411738"/>
            <a:chOff x="-1676400" y="2819400"/>
            <a:chExt cx="4796371" cy="1694999"/>
          </a:xfrm>
        </p:grpSpPr>
        <p:sp>
          <p:nvSpPr>
            <p:cNvPr id="82955" name="TextBox 16"/>
            <p:cNvSpPr txBox="1">
              <a:spLocks noChangeArrowheads="1"/>
            </p:cNvSpPr>
            <p:nvPr/>
          </p:nvSpPr>
          <p:spPr bwMode="auto">
            <a:xfrm>
              <a:off x="0" y="3886197"/>
              <a:ext cx="3119971" cy="628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MS PGothic" charset="0"/>
                  <a:cs typeface="MS PGothic" charset="0"/>
                </a:defRPr>
              </a:lvl1pPr>
              <a:lvl2pPr marL="742950" indent="-285750">
                <a:defRPr sz="2000">
                  <a:solidFill>
                    <a:schemeClr val="tx1"/>
                  </a:solidFill>
                  <a:latin typeface="Times New Roman" charset="0"/>
                  <a:ea typeface="MS PGothic" charset="0"/>
                  <a:cs typeface="MS PGothic" charset="0"/>
                </a:defRPr>
              </a:lvl2pPr>
              <a:lvl3pPr marL="1143000" indent="-228600">
                <a:defRPr sz="2000">
                  <a:solidFill>
                    <a:schemeClr val="tx1"/>
                  </a:solidFill>
                  <a:latin typeface="Times New Roman" charset="0"/>
                  <a:ea typeface="MS PGothic" charset="0"/>
                  <a:cs typeface="MS PGothic" charset="0"/>
                </a:defRPr>
              </a:lvl3pPr>
              <a:lvl4pPr marL="1600200" indent="-228600">
                <a:defRPr sz="2000">
                  <a:solidFill>
                    <a:schemeClr val="tx1"/>
                  </a:solidFill>
                  <a:latin typeface="Times New Roman" charset="0"/>
                  <a:ea typeface="MS PGothic" charset="0"/>
                  <a:cs typeface="MS PGothic" charset="0"/>
                </a:defRPr>
              </a:lvl4pPr>
              <a:lvl5pPr marL="2057400" indent="-228600">
                <a:defRPr sz="20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000">
                  <a:solidFill>
                    <a:schemeClr val="tx1"/>
                  </a:solidFill>
                  <a:latin typeface="Times New Roman" charset="0"/>
                  <a:ea typeface="MS PGothic" charset="0"/>
                  <a:cs typeface="MS PGothic" charset="0"/>
                </a:defRPr>
              </a:lvl9pPr>
            </a:lstStyle>
            <a:p>
              <a:pPr eaLnBrk="1" hangingPunct="1"/>
              <a:r>
                <a:rPr lang="en-US" sz="1400" dirty="0"/>
                <a:t>New Product Lines (</a:t>
              </a:r>
              <a:r>
                <a:rPr lang="en-US" sz="1400" b="1" dirty="0"/>
                <a:t>related to the core</a:t>
              </a:r>
              <a:r>
                <a:rPr lang="en-US" sz="1400" dirty="0"/>
                <a:t>)</a:t>
              </a:r>
            </a:p>
            <a:p>
              <a:pPr eaLnBrk="1" hangingPunct="1"/>
              <a:r>
                <a:rPr lang="en-US" sz="1400" dirty="0"/>
                <a:t>Product Line Extensions</a:t>
              </a:r>
            </a:p>
          </p:txBody>
        </p:sp>
        <p:cxnSp>
          <p:nvCxnSpPr>
            <p:cNvPr id="18" name="Straight Arrow Connector 17"/>
            <p:cNvCxnSpPr>
              <a:cxnSpLocks noChangeShapeType="1"/>
            </p:cNvCxnSpPr>
            <p:nvPr/>
          </p:nvCxnSpPr>
          <p:spPr bwMode="auto">
            <a:xfrm flipH="1" flipV="1">
              <a:off x="-1676400" y="2819400"/>
              <a:ext cx="1600370" cy="1296098"/>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p:spPr>
        </p:cxnSp>
      </p:grpSp>
      <p:sp>
        <p:nvSpPr>
          <p:cNvPr id="19" name="Rectangle 18">
            <a:extLst>
              <a:ext uri="{FF2B5EF4-FFF2-40B4-BE49-F238E27FC236}">
                <a16:creationId xmlns:a16="http://schemas.microsoft.com/office/drawing/2014/main" id="{F6D76181-ECBA-1842-9DCE-3DDB2598FA40}"/>
              </a:ext>
            </a:extLst>
          </p:cNvPr>
          <p:cNvSpPr/>
          <p:nvPr/>
        </p:nvSpPr>
        <p:spPr>
          <a:xfrm>
            <a:off x="4770688" y="422522"/>
            <a:ext cx="4676275" cy="1323439"/>
          </a:xfrm>
          <a:prstGeom prst="rect">
            <a:avLst/>
          </a:prstGeom>
        </p:spPr>
        <p:txBody>
          <a:bodyPr wrap="square">
            <a:spAutoFit/>
          </a:bodyPr>
          <a:lstStyle/>
          <a:p>
            <a:r>
              <a:rPr lang="en-US" altLang="en-US" kern="0" dirty="0">
                <a:latin typeface="Calibri" panose="020F0502020204030204" pitchFamily="34" charset="0"/>
                <a:cs typeface="Calibri" panose="020F0502020204030204" pitchFamily="34" charset="0"/>
              </a:rPr>
              <a:t>MGT8803 Business Fundamentals for Analytics</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Video Conference Call #12</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Ansoff Matrix (Concentration Strategies)</a:t>
            </a:r>
            <a:endParaRPr lang="en-US" kern="0" dirty="0"/>
          </a:p>
        </p:txBody>
      </p:sp>
      <p:grpSp>
        <p:nvGrpSpPr>
          <p:cNvPr id="4" name="Group 3">
            <a:extLst>
              <a:ext uri="{FF2B5EF4-FFF2-40B4-BE49-F238E27FC236}">
                <a16:creationId xmlns:a16="http://schemas.microsoft.com/office/drawing/2014/main" id="{68E52BDF-74C5-EC43-B13A-957B3C8673F1}"/>
              </a:ext>
            </a:extLst>
          </p:cNvPr>
          <p:cNvGrpSpPr/>
          <p:nvPr/>
        </p:nvGrpSpPr>
        <p:grpSpPr>
          <a:xfrm>
            <a:off x="4343400" y="3424687"/>
            <a:ext cx="4376048" cy="1081778"/>
            <a:chOff x="4343400" y="3424687"/>
            <a:chExt cx="4376048" cy="1081778"/>
          </a:xfrm>
        </p:grpSpPr>
        <p:sp>
          <p:nvSpPr>
            <p:cNvPr id="3" name="Rectangle 2">
              <a:extLst>
                <a:ext uri="{FF2B5EF4-FFF2-40B4-BE49-F238E27FC236}">
                  <a16:creationId xmlns:a16="http://schemas.microsoft.com/office/drawing/2014/main" id="{CA5C6B83-2FCD-3D4A-9E28-44D286649DBA}"/>
                </a:ext>
              </a:extLst>
            </p:cNvPr>
            <p:cNvSpPr/>
            <p:nvPr/>
          </p:nvSpPr>
          <p:spPr bwMode="auto">
            <a:xfrm>
              <a:off x="4343400" y="3424687"/>
              <a:ext cx="4338653" cy="857426"/>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2" name="TextBox 1">
              <a:extLst>
                <a:ext uri="{FF2B5EF4-FFF2-40B4-BE49-F238E27FC236}">
                  <a16:creationId xmlns:a16="http://schemas.microsoft.com/office/drawing/2014/main" id="{78B56A78-0192-5342-8E4E-1DF04DBAFE7B}"/>
                </a:ext>
              </a:extLst>
            </p:cNvPr>
            <p:cNvSpPr txBox="1"/>
            <p:nvPr/>
          </p:nvSpPr>
          <p:spPr>
            <a:xfrm>
              <a:off x="4401856" y="3490802"/>
              <a:ext cx="4317592" cy="1015663"/>
            </a:xfrm>
            <a:prstGeom prst="rect">
              <a:avLst/>
            </a:prstGeom>
            <a:noFill/>
          </p:spPr>
          <p:txBody>
            <a:bodyPr wrap="none" rtlCol="0">
              <a:spAutoFit/>
            </a:bodyPr>
            <a:lstStyle/>
            <a:p>
              <a:r>
                <a:rPr lang="en-US" b="1" dirty="0">
                  <a:solidFill>
                    <a:schemeClr val="bg1"/>
                  </a:solidFill>
                </a:rPr>
                <a:t>Can be either organic (innovation) or </a:t>
              </a:r>
            </a:p>
            <a:p>
              <a:r>
                <a:rPr lang="en-US" b="1" dirty="0">
                  <a:solidFill>
                    <a:schemeClr val="bg1"/>
                  </a:solidFill>
                </a:rPr>
                <a:t>      inorganic (acquisition) initiatives</a:t>
              </a:r>
            </a:p>
            <a:p>
              <a:endParaRPr lang="en-US" dirty="0"/>
            </a:p>
          </p:txBody>
        </p:sp>
      </p:grpSp>
    </p:spTree>
    <p:extLst>
      <p:ext uri="{BB962C8B-B14F-4D97-AF65-F5344CB8AC3E}">
        <p14:creationId xmlns:p14="http://schemas.microsoft.com/office/powerpoint/2010/main" val="4230294976"/>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3B05BC-F955-1843-9875-D345C1E5D7B7}"/>
              </a:ext>
            </a:extLst>
          </p:cNvPr>
          <p:cNvSpPr/>
          <p:nvPr/>
        </p:nvSpPr>
        <p:spPr bwMode="auto">
          <a:xfrm>
            <a:off x="0" y="1285617"/>
            <a:ext cx="9144000" cy="6838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5" name="Rectangle 4">
            <a:extLst>
              <a:ext uri="{FF2B5EF4-FFF2-40B4-BE49-F238E27FC236}">
                <a16:creationId xmlns:a16="http://schemas.microsoft.com/office/drawing/2014/main" id="{D9663462-9DA5-F84E-A354-7AC9D272FFBD}"/>
              </a:ext>
            </a:extLst>
          </p:cNvPr>
          <p:cNvSpPr/>
          <p:nvPr/>
        </p:nvSpPr>
        <p:spPr bwMode="auto">
          <a:xfrm>
            <a:off x="0" y="1366576"/>
            <a:ext cx="9144000" cy="434842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2" name="Title 1">
            <a:extLst>
              <a:ext uri="{FF2B5EF4-FFF2-40B4-BE49-F238E27FC236}">
                <a16:creationId xmlns:a16="http://schemas.microsoft.com/office/drawing/2014/main" id="{EE1DC319-9C4F-E440-A473-5A7C992EE8AF}"/>
              </a:ext>
            </a:extLst>
          </p:cNvPr>
          <p:cNvSpPr>
            <a:spLocks noGrp="1"/>
          </p:cNvSpPr>
          <p:nvPr>
            <p:ph type="title"/>
          </p:nvPr>
        </p:nvSpPr>
        <p:spPr>
          <a:xfrm>
            <a:off x="196289" y="291842"/>
            <a:ext cx="7862489" cy="993775"/>
          </a:xfrm>
        </p:spPr>
        <p:txBody>
          <a:bodyPr/>
          <a:lstStyle/>
          <a:p>
            <a:r>
              <a:rPr lang="en-US" altLang="en-US" sz="2000" dirty="0">
                <a:latin typeface="Calibri" panose="020F0502020204030204" pitchFamily="34" charset="0"/>
                <a:cs typeface="Calibri" panose="020F0502020204030204" pitchFamily="34" charset="0"/>
              </a:rPr>
              <a:t>MGT8803 Business Fundamentals for Analytics</a:t>
            </a:r>
            <a:br>
              <a:rPr lang="en-US" altLang="en-US" sz="2000" dirty="0">
                <a:latin typeface="Calibri" panose="020F0502020204030204" pitchFamily="34" charset="0"/>
                <a:cs typeface="Calibri" panose="020F0502020204030204" pitchFamily="34" charset="0"/>
              </a:rPr>
            </a:br>
            <a:r>
              <a:rPr lang="en-US" altLang="en-US" sz="2000" dirty="0">
                <a:latin typeface="Calibri" panose="020F0502020204030204" pitchFamily="34" charset="0"/>
                <a:cs typeface="Calibri" panose="020F0502020204030204" pitchFamily="34" charset="0"/>
              </a:rPr>
              <a:t>Video Conference Call #12</a:t>
            </a:r>
            <a:br>
              <a:rPr lang="en-US" altLang="en-US" sz="2000" dirty="0">
                <a:latin typeface="Calibri" panose="020F0502020204030204" pitchFamily="34" charset="0"/>
                <a:cs typeface="Calibri" panose="020F0502020204030204" pitchFamily="34" charset="0"/>
              </a:rPr>
            </a:br>
            <a:r>
              <a:rPr lang="en-US" altLang="en-US" sz="2000" dirty="0">
                <a:latin typeface="Calibri" panose="020F0502020204030204" pitchFamily="34" charset="0"/>
                <a:cs typeface="Calibri" panose="020F0502020204030204" pitchFamily="34" charset="0"/>
              </a:rPr>
              <a:t>Business Strategy and Business Models</a:t>
            </a:r>
            <a:br>
              <a:rPr lang="en-US" alt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Business Unit Strategies</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BD53BDB-27BD-E64F-8E75-602A6B1128DA}"/>
              </a:ext>
            </a:extLst>
          </p:cNvPr>
          <p:cNvSpPr txBox="1">
            <a:spLocks/>
          </p:cNvSpPr>
          <p:nvPr/>
        </p:nvSpPr>
        <p:spPr>
          <a:xfrm>
            <a:off x="522513" y="1447594"/>
            <a:ext cx="7164475" cy="145258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1600" dirty="0">
                <a:latin typeface="Helvetica" pitchFamily="2" charset="0"/>
                <a:ea typeface="ヒラギノ角ゴ Pro W3" charset="-128"/>
                <a:cs typeface="Arial" charset="0"/>
              </a:rPr>
              <a:t>Business level strategy is driven by a firms strategic positioning – cost, differentiation, focus, or combination -- when competing in a single industry or product market</a:t>
            </a:r>
          </a:p>
          <a:p>
            <a:pPr marL="0" indent="0">
              <a:buNone/>
            </a:pPr>
            <a:endParaRPr lang="en-US" altLang="en-US" sz="1400" b="1" dirty="0">
              <a:latin typeface="Helvetica" pitchFamily="2" charset="0"/>
              <a:ea typeface="ヒラギノ角ゴ Pro W3" charset="-128"/>
              <a:cs typeface="Arial" charset="0"/>
            </a:endParaRPr>
          </a:p>
          <a:p>
            <a:pPr marL="0" indent="0">
              <a:buNone/>
            </a:pPr>
            <a:endParaRPr lang="en-US" altLang="en-US" sz="1600" dirty="0">
              <a:latin typeface="Helvetica" pitchFamily="2" charset="0"/>
              <a:ea typeface="ヒラギノ角ゴ Pro W3" charset="-128"/>
              <a:cs typeface="Arial" charset="0"/>
            </a:endParaRPr>
          </a:p>
          <a:p>
            <a:pPr marL="0" indent="0">
              <a:buNone/>
            </a:pPr>
            <a:endParaRPr lang="en-US" altLang="en-US" sz="1600" dirty="0">
              <a:latin typeface="Helvetica" pitchFamily="2" charset="0"/>
              <a:ea typeface="ヒラギノ角ゴ Pro W3" charset="-128"/>
              <a:cs typeface="Arial" charset="0"/>
            </a:endParaRPr>
          </a:p>
          <a:p>
            <a:pPr marL="0" indent="0">
              <a:buNone/>
            </a:pPr>
            <a:endParaRPr lang="en-US" altLang="en-US" sz="1600" dirty="0">
              <a:latin typeface="Helvetica" pitchFamily="2" charset="0"/>
              <a:ea typeface="ヒラギノ角ゴ Pro W3" charset="-128"/>
              <a:cs typeface="Arial" charset="0"/>
            </a:endParaRPr>
          </a:p>
        </p:txBody>
      </p:sp>
      <p:sp>
        <p:nvSpPr>
          <p:cNvPr id="4" name="Content Placeholder 2">
            <a:extLst>
              <a:ext uri="{FF2B5EF4-FFF2-40B4-BE49-F238E27FC236}">
                <a16:creationId xmlns:a16="http://schemas.microsoft.com/office/drawing/2014/main" id="{A91918E7-D919-154B-BF9F-5A89AB5C4A9E}"/>
              </a:ext>
            </a:extLst>
          </p:cNvPr>
          <p:cNvSpPr txBox="1">
            <a:spLocks/>
          </p:cNvSpPr>
          <p:nvPr/>
        </p:nvSpPr>
        <p:spPr>
          <a:xfrm>
            <a:off x="522514" y="2453825"/>
            <a:ext cx="7164474" cy="145258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en-US" sz="1600" dirty="0">
                <a:latin typeface="Helvetica" pitchFamily="2" charset="0"/>
                <a:ea typeface="ヒラギノ角ゴ Pro W3" charset="-128"/>
                <a:cs typeface="Arial" charset="0"/>
              </a:rPr>
              <a:t>In a differentiation strategy the focus is on value drivers while controlling costs. In a cost leadership strategy the focus is on achieving the lowest possible costs while maintaining acceptable value</a:t>
            </a:r>
          </a:p>
          <a:p>
            <a:pPr>
              <a:buFont typeface="Arial" panose="020B0604020202020204" pitchFamily="34" charset="0"/>
              <a:buChar char="•"/>
            </a:pPr>
            <a:endParaRPr lang="en-US" altLang="en-US" sz="1600" dirty="0">
              <a:latin typeface="Helvetica" pitchFamily="2" charset="0"/>
              <a:ea typeface="ヒラギノ角ゴ Pro W3" charset="-128"/>
              <a:cs typeface="Arial" charset="0"/>
            </a:endParaRPr>
          </a:p>
          <a:p>
            <a:pPr>
              <a:buFont typeface="Arial" panose="020B0604020202020204" pitchFamily="34" charset="0"/>
              <a:buChar char="•"/>
            </a:pPr>
            <a:r>
              <a:rPr lang="en-US" altLang="en-US" sz="1600" dirty="0">
                <a:latin typeface="Helvetica" pitchFamily="2" charset="0"/>
                <a:ea typeface="ヒラギノ角ゴ Pro W3" charset="-128"/>
                <a:cs typeface="Arial" charset="0"/>
              </a:rPr>
              <a:t>A successful combination strategy requires that the tradeoffs between differentiation and low costs be reconciled. One approach is through Value Innovation. </a:t>
            </a:r>
          </a:p>
          <a:p>
            <a:pPr marL="0" indent="0">
              <a:buNone/>
            </a:pPr>
            <a:endParaRPr lang="en-US" altLang="en-US" sz="1600" dirty="0">
              <a:latin typeface="Helvetica" pitchFamily="2" charset="0"/>
              <a:ea typeface="ヒラギノ角ゴ Pro W3" charset="-128"/>
              <a:cs typeface="Arial" charset="0"/>
            </a:endParaRPr>
          </a:p>
          <a:p>
            <a:pPr>
              <a:buFont typeface="Arial" panose="020B0604020202020204" pitchFamily="34" charset="0"/>
              <a:buChar char="•"/>
            </a:pPr>
            <a:r>
              <a:rPr lang="en-US" altLang="en-US" sz="1600" dirty="0">
                <a:latin typeface="Helvetica" pitchFamily="2" charset="0"/>
                <a:ea typeface="ヒラギノ角ゴ Pro W3" charset="-128"/>
                <a:cs typeface="Arial" charset="0"/>
              </a:rPr>
              <a:t>Unsuccessful combination strategies can create significant competitive challenges for firms that find themselves stuck in the middle</a:t>
            </a:r>
          </a:p>
          <a:p>
            <a:pPr>
              <a:buFont typeface="Arial" panose="020B0604020202020204" pitchFamily="34" charset="0"/>
              <a:buChar char="•"/>
            </a:pPr>
            <a:endParaRPr lang="en-US" altLang="en-US" sz="1600" dirty="0">
              <a:latin typeface="Helvetica" pitchFamily="2" charset="0"/>
              <a:ea typeface="ヒラギノ角ゴ Pro W3" charset="-128"/>
              <a:cs typeface="Arial" charset="0"/>
            </a:endParaRPr>
          </a:p>
          <a:p>
            <a:pPr>
              <a:buFont typeface="Arial" panose="020B0604020202020204" pitchFamily="34" charset="0"/>
              <a:buChar char="•"/>
            </a:pPr>
            <a:endParaRPr lang="en-US" altLang="en-US" sz="1600" dirty="0">
              <a:latin typeface="Helvetica" pitchFamily="2" charset="0"/>
              <a:ea typeface="ヒラギノ角ゴ Pro W3" charset="-128"/>
              <a:cs typeface="Arial" charset="0"/>
            </a:endParaRPr>
          </a:p>
          <a:p>
            <a:pPr marL="0" indent="0">
              <a:buNone/>
            </a:pPr>
            <a:endParaRPr lang="en-US" altLang="en-US" sz="1400" dirty="0">
              <a:latin typeface="Helvetica" pitchFamily="2" charset="0"/>
              <a:ea typeface="ヒラギノ角ゴ Pro W3" charset="-128"/>
              <a:cs typeface="Arial" charset="0"/>
            </a:endParaRPr>
          </a:p>
          <a:p>
            <a:pPr marL="0" indent="0">
              <a:buNone/>
            </a:pPr>
            <a:endParaRPr lang="en-US" altLang="en-US" sz="1400" dirty="0">
              <a:latin typeface="Helvetica" pitchFamily="2" charset="0"/>
              <a:ea typeface="ヒラギノ角ゴ Pro W3" charset="-128"/>
              <a:cs typeface="Arial" charset="0"/>
            </a:endParaRPr>
          </a:p>
          <a:p>
            <a:pPr marL="0" indent="0">
              <a:buNone/>
            </a:pPr>
            <a:endParaRPr lang="en-US" altLang="en-US" sz="1600" dirty="0">
              <a:latin typeface="Helvetica" pitchFamily="2" charset="0"/>
              <a:ea typeface="ヒラギノ角ゴ Pro W3" charset="-128"/>
              <a:cs typeface="Arial" charset="0"/>
            </a:endParaRPr>
          </a:p>
          <a:p>
            <a:pPr marL="0" indent="0">
              <a:buNone/>
            </a:pPr>
            <a:endParaRPr lang="en-US" altLang="en-US" sz="1600" dirty="0">
              <a:latin typeface="Helvetica" pitchFamily="2" charset="0"/>
              <a:ea typeface="ヒラギノ角ゴ Pro W3" charset="-128"/>
              <a:cs typeface="Arial" charset="0"/>
            </a:endParaRPr>
          </a:p>
        </p:txBody>
      </p:sp>
    </p:spTree>
    <p:extLst>
      <p:ext uri="{BB962C8B-B14F-4D97-AF65-F5344CB8AC3E}">
        <p14:creationId xmlns:p14="http://schemas.microsoft.com/office/powerpoint/2010/main" val="2460633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64AF97-B84F-7041-A463-5F0E765550B1}"/>
              </a:ext>
            </a:extLst>
          </p:cNvPr>
          <p:cNvSpPr/>
          <p:nvPr/>
        </p:nvSpPr>
        <p:spPr bwMode="auto">
          <a:xfrm>
            <a:off x="0" y="1285617"/>
            <a:ext cx="9144000" cy="6838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6" name="Rectangle 15">
            <a:extLst>
              <a:ext uri="{FF2B5EF4-FFF2-40B4-BE49-F238E27FC236}">
                <a16:creationId xmlns:a16="http://schemas.microsoft.com/office/drawing/2014/main" id="{69C00A85-00DB-F54E-8B94-CCF4253ACF48}"/>
              </a:ext>
            </a:extLst>
          </p:cNvPr>
          <p:cNvSpPr/>
          <p:nvPr/>
        </p:nvSpPr>
        <p:spPr bwMode="auto">
          <a:xfrm>
            <a:off x="0" y="1366576"/>
            <a:ext cx="9144000" cy="434842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2" name="Title 1">
            <a:extLst>
              <a:ext uri="{FF2B5EF4-FFF2-40B4-BE49-F238E27FC236}">
                <a16:creationId xmlns:a16="http://schemas.microsoft.com/office/drawing/2014/main" id="{869D1D3E-F379-544B-BD7E-A8252207EBBC}"/>
              </a:ext>
            </a:extLst>
          </p:cNvPr>
          <p:cNvSpPr>
            <a:spLocks noGrp="1"/>
          </p:cNvSpPr>
          <p:nvPr>
            <p:ph type="title"/>
          </p:nvPr>
        </p:nvSpPr>
        <p:spPr>
          <a:xfrm>
            <a:off x="172451" y="439123"/>
            <a:ext cx="8562392" cy="1104194"/>
          </a:xfrm>
        </p:spPr>
        <p:txBody>
          <a:bodyPr/>
          <a:lstStyle/>
          <a:p>
            <a:r>
              <a:rPr lang="en-US" altLang="en-US" sz="2000" dirty="0">
                <a:latin typeface="Calibri" panose="020F0502020204030204" pitchFamily="34" charset="0"/>
                <a:cs typeface="Calibri" panose="020F0502020204030204" pitchFamily="34" charset="0"/>
              </a:rPr>
              <a:t>MGT8803 Business Fundamentals for Analytics</a:t>
            </a:r>
            <a:br>
              <a:rPr lang="en-US" altLang="en-US" sz="2000" dirty="0">
                <a:latin typeface="Calibri" panose="020F0502020204030204" pitchFamily="34" charset="0"/>
                <a:cs typeface="Calibri" panose="020F0502020204030204" pitchFamily="34" charset="0"/>
              </a:rPr>
            </a:br>
            <a:r>
              <a:rPr lang="en-US" altLang="en-US" sz="2000" dirty="0">
                <a:latin typeface="Calibri" panose="020F0502020204030204" pitchFamily="34" charset="0"/>
                <a:cs typeface="Calibri" panose="020F0502020204030204" pitchFamily="34" charset="0"/>
              </a:rPr>
              <a:t>Video Conference Call #12</a:t>
            </a:r>
            <a:br>
              <a:rPr lang="en-US" altLang="en-US" sz="2000" dirty="0">
                <a:latin typeface="Calibri" panose="020F0502020204030204" pitchFamily="34" charset="0"/>
                <a:cs typeface="Calibri" panose="020F0502020204030204" pitchFamily="34" charset="0"/>
              </a:rPr>
            </a:br>
            <a:r>
              <a:rPr lang="en-US" altLang="en-US" sz="2000" dirty="0">
                <a:latin typeface="Calibri" panose="020F0502020204030204" pitchFamily="34" charset="0"/>
                <a:cs typeface="Calibri" panose="020F0502020204030204" pitchFamily="34" charset="0"/>
              </a:rPr>
              <a:t>Business Strategy</a:t>
            </a:r>
            <a:br>
              <a:rPr lang="en-US" altLang="en-US" sz="2000" dirty="0">
                <a:latin typeface="Calibri" panose="020F0502020204030204" pitchFamily="34" charset="0"/>
                <a:cs typeface="Calibri" panose="020F0502020204030204" pitchFamily="34" charset="0"/>
              </a:rPr>
            </a:br>
            <a:r>
              <a:rPr lang="en-US" altLang="en-US" sz="2000" dirty="0">
                <a:latin typeface="Calibri" panose="020F0502020204030204" pitchFamily="34" charset="0"/>
                <a:cs typeface="Calibri" panose="020F0502020204030204" pitchFamily="34" charset="0"/>
              </a:rPr>
              <a:t>Blue Oceans and Value Innovation</a:t>
            </a:r>
            <a:br>
              <a:rPr lang="en-US" altLang="en-US" sz="2000" dirty="0">
                <a:latin typeface="Calibri" panose="020F0502020204030204" pitchFamily="34" charset="0"/>
                <a:cs typeface="Calibri" panose="020F0502020204030204" pitchFamily="34" charset="0"/>
              </a:rPr>
            </a:br>
            <a:br>
              <a:rPr lang="en-US" sz="2000" dirty="0">
                <a:latin typeface="Calibri" panose="020F0502020204030204" pitchFamily="34" charset="0"/>
                <a:cs typeface="Calibri" panose="020F0502020204030204" pitchFamily="34" charset="0"/>
              </a:rPr>
            </a:br>
            <a:endParaRPr lang="en-US" sz="2000" dirty="0"/>
          </a:p>
        </p:txBody>
      </p:sp>
      <p:grpSp>
        <p:nvGrpSpPr>
          <p:cNvPr id="3" name="Group 2">
            <a:extLst>
              <a:ext uri="{FF2B5EF4-FFF2-40B4-BE49-F238E27FC236}">
                <a16:creationId xmlns:a16="http://schemas.microsoft.com/office/drawing/2014/main" id="{5684B03F-9262-0942-9B72-D38550945EE8}"/>
              </a:ext>
            </a:extLst>
          </p:cNvPr>
          <p:cNvGrpSpPr/>
          <p:nvPr/>
        </p:nvGrpSpPr>
        <p:grpSpPr>
          <a:xfrm>
            <a:off x="460216" y="1952973"/>
            <a:ext cx="3326674" cy="3175630"/>
            <a:chOff x="513807" y="1268453"/>
            <a:chExt cx="3326674" cy="3175630"/>
          </a:xfrm>
        </p:grpSpPr>
        <p:grpSp>
          <p:nvGrpSpPr>
            <p:cNvPr id="4" name="Group 3">
              <a:extLst>
                <a:ext uri="{FF2B5EF4-FFF2-40B4-BE49-F238E27FC236}">
                  <a16:creationId xmlns:a16="http://schemas.microsoft.com/office/drawing/2014/main" id="{608A928B-DC2D-EB4E-938C-82BAB2E7FD51}"/>
                </a:ext>
              </a:extLst>
            </p:cNvPr>
            <p:cNvGrpSpPr/>
            <p:nvPr/>
          </p:nvGrpSpPr>
          <p:grpSpPr>
            <a:xfrm>
              <a:off x="513807" y="1268453"/>
              <a:ext cx="3326674" cy="2852057"/>
              <a:chOff x="461555" y="1946366"/>
              <a:chExt cx="3326674" cy="2852057"/>
            </a:xfrm>
          </p:grpSpPr>
          <p:sp>
            <p:nvSpPr>
              <p:cNvPr id="12" name="Triangle 11">
                <a:extLst>
                  <a:ext uri="{FF2B5EF4-FFF2-40B4-BE49-F238E27FC236}">
                    <a16:creationId xmlns:a16="http://schemas.microsoft.com/office/drawing/2014/main" id="{B8DED23D-47FD-0D42-BB8C-46E6A1E501A3}"/>
                  </a:ext>
                </a:extLst>
              </p:cNvPr>
              <p:cNvSpPr/>
              <p:nvPr/>
            </p:nvSpPr>
            <p:spPr>
              <a:xfrm>
                <a:off x="461555" y="2647406"/>
                <a:ext cx="3326674" cy="215101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itchFamily="2" charset="0"/>
                </a:endParaRPr>
              </a:p>
            </p:txBody>
          </p:sp>
          <p:sp>
            <p:nvSpPr>
              <p:cNvPr id="13" name="Triangle 12">
                <a:extLst>
                  <a:ext uri="{FF2B5EF4-FFF2-40B4-BE49-F238E27FC236}">
                    <a16:creationId xmlns:a16="http://schemas.microsoft.com/office/drawing/2014/main" id="{2DD31D22-B94A-D34D-AF2F-12617492B2B3}"/>
                  </a:ext>
                </a:extLst>
              </p:cNvPr>
              <p:cNvSpPr/>
              <p:nvPr/>
            </p:nvSpPr>
            <p:spPr>
              <a:xfrm flipV="1">
                <a:off x="461555" y="1946366"/>
                <a:ext cx="3326674" cy="2151017"/>
              </a:xfrm>
              <a:prstGeom prst="triangle">
                <a:avLst/>
              </a:prstGeom>
              <a:solidFill>
                <a:srgbClr val="000000">
                  <a:alpha val="3411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itchFamily="2" charset="0"/>
                </a:endParaRPr>
              </a:p>
            </p:txBody>
          </p:sp>
          <p:sp>
            <p:nvSpPr>
              <p:cNvPr id="14" name="Diamond 13">
                <a:extLst>
                  <a:ext uri="{FF2B5EF4-FFF2-40B4-BE49-F238E27FC236}">
                    <a16:creationId xmlns:a16="http://schemas.microsoft.com/office/drawing/2014/main" id="{3F1D9A42-7BAB-5C4E-A52B-BBA5DA5E55BE}"/>
                  </a:ext>
                </a:extLst>
              </p:cNvPr>
              <p:cNvSpPr/>
              <p:nvPr/>
            </p:nvSpPr>
            <p:spPr>
              <a:xfrm>
                <a:off x="1534886" y="2525486"/>
                <a:ext cx="1182188" cy="1680754"/>
              </a:xfrm>
              <a:prstGeom prst="diamond">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itchFamily="2" charset="0"/>
                </a:endParaRPr>
              </a:p>
            </p:txBody>
          </p:sp>
        </p:grpSp>
        <p:sp>
          <p:nvSpPr>
            <p:cNvPr id="5" name="TextBox 4">
              <a:extLst>
                <a:ext uri="{FF2B5EF4-FFF2-40B4-BE49-F238E27FC236}">
                  <a16:creationId xmlns:a16="http://schemas.microsoft.com/office/drawing/2014/main" id="{4D1280B3-6838-E448-AFF9-3AC4FFF12E85}"/>
                </a:ext>
              </a:extLst>
            </p:cNvPr>
            <p:cNvSpPr txBox="1"/>
            <p:nvPr/>
          </p:nvSpPr>
          <p:spPr>
            <a:xfrm>
              <a:off x="1789612" y="2452819"/>
              <a:ext cx="914400" cy="914400"/>
            </a:xfrm>
            <a:prstGeom prst="rect">
              <a:avLst/>
            </a:prstGeom>
          </p:spPr>
          <p:txBody>
            <a:bodyPr vert="horz" wrap="none" lIns="91440" tIns="45720" rIns="91440" bIns="45720" rtlCol="0">
              <a:normAutofit/>
            </a:bodyPr>
            <a:lstStyle/>
            <a:p>
              <a:pPr algn="ctr">
                <a:lnSpc>
                  <a:spcPts val="1200"/>
                </a:lnSpc>
              </a:pPr>
              <a:r>
                <a:rPr lang="en-US" sz="1200" b="1" dirty="0">
                  <a:solidFill>
                    <a:schemeClr val="bg1"/>
                  </a:solidFill>
                  <a:latin typeface="Helvetica"/>
                  <a:cs typeface="Helvetica"/>
                </a:rPr>
                <a:t>Value</a:t>
              </a:r>
            </a:p>
            <a:p>
              <a:pPr algn="ctr">
                <a:lnSpc>
                  <a:spcPts val="1200"/>
                </a:lnSpc>
              </a:pPr>
              <a:r>
                <a:rPr lang="en-US" sz="1200" b="1" dirty="0">
                  <a:solidFill>
                    <a:schemeClr val="bg1"/>
                  </a:solidFill>
                  <a:latin typeface="Helvetica"/>
                  <a:cs typeface="Helvetica"/>
                </a:rPr>
                <a:t>Innovation</a:t>
              </a:r>
            </a:p>
          </p:txBody>
        </p:sp>
        <p:sp>
          <p:nvSpPr>
            <p:cNvPr id="6" name="TextBox 5">
              <a:extLst>
                <a:ext uri="{FF2B5EF4-FFF2-40B4-BE49-F238E27FC236}">
                  <a16:creationId xmlns:a16="http://schemas.microsoft.com/office/drawing/2014/main" id="{BE0D937E-93C0-C04F-AF99-9EBE1695B16F}"/>
                </a:ext>
              </a:extLst>
            </p:cNvPr>
            <p:cNvSpPr txBox="1"/>
            <p:nvPr/>
          </p:nvSpPr>
          <p:spPr>
            <a:xfrm>
              <a:off x="1924594" y="1451333"/>
              <a:ext cx="914400" cy="914400"/>
            </a:xfrm>
            <a:prstGeom prst="rect">
              <a:avLst/>
            </a:prstGeom>
          </p:spPr>
          <p:txBody>
            <a:bodyPr vert="horz" wrap="none" lIns="91440" tIns="45720" rIns="91440" bIns="45720" rtlCol="0">
              <a:normAutofit/>
            </a:bodyPr>
            <a:lstStyle/>
            <a:p>
              <a:pPr>
                <a:lnSpc>
                  <a:spcPts val="1200"/>
                </a:lnSpc>
              </a:pPr>
              <a:r>
                <a:rPr lang="en-US" sz="1600" dirty="0">
                  <a:solidFill>
                    <a:srgbClr val="000000"/>
                  </a:solidFill>
                  <a:latin typeface="Helvetica"/>
                  <a:cs typeface="Helvetica"/>
                </a:rPr>
                <a:t>Cost</a:t>
              </a:r>
            </a:p>
          </p:txBody>
        </p:sp>
        <p:sp>
          <p:nvSpPr>
            <p:cNvPr id="7" name="TextBox 6">
              <a:extLst>
                <a:ext uri="{FF2B5EF4-FFF2-40B4-BE49-F238E27FC236}">
                  <a16:creationId xmlns:a16="http://schemas.microsoft.com/office/drawing/2014/main" id="{143DD9E2-19FD-8444-A725-1C29ED9CC0EA}"/>
                </a:ext>
              </a:extLst>
            </p:cNvPr>
            <p:cNvSpPr txBox="1"/>
            <p:nvPr/>
          </p:nvSpPr>
          <p:spPr>
            <a:xfrm>
              <a:off x="1552304" y="3529683"/>
              <a:ext cx="914400" cy="914400"/>
            </a:xfrm>
            <a:prstGeom prst="rect">
              <a:avLst/>
            </a:prstGeom>
          </p:spPr>
          <p:txBody>
            <a:bodyPr vert="horz" wrap="none" lIns="91440" tIns="45720" rIns="91440" bIns="45720" rtlCol="0">
              <a:normAutofit/>
            </a:bodyPr>
            <a:lstStyle/>
            <a:p>
              <a:pPr lvl="1" algn="ctr"/>
              <a:r>
                <a:rPr lang="en-US" sz="1600" dirty="0">
                  <a:solidFill>
                    <a:srgbClr val="000000"/>
                  </a:solidFill>
                  <a:latin typeface="Helvetica"/>
                  <a:cs typeface="Helvetica"/>
                </a:rPr>
                <a:t>Total Perceived</a:t>
              </a:r>
            </a:p>
            <a:p>
              <a:pPr lvl="1" algn="ctr"/>
              <a:r>
                <a:rPr lang="en-US" sz="1600" dirty="0">
                  <a:solidFill>
                    <a:srgbClr val="000000"/>
                  </a:solidFill>
                  <a:latin typeface="Helvetica"/>
                  <a:cs typeface="Helvetica"/>
                </a:rPr>
                <a:t>Customer Benefits</a:t>
              </a:r>
            </a:p>
          </p:txBody>
        </p:sp>
        <p:sp>
          <p:nvSpPr>
            <p:cNvPr id="8" name="Down Arrow 7">
              <a:extLst>
                <a:ext uri="{FF2B5EF4-FFF2-40B4-BE49-F238E27FC236}">
                  <a16:creationId xmlns:a16="http://schemas.microsoft.com/office/drawing/2014/main" id="{DEC2014F-B0BA-1541-92A4-65108192C4A0}"/>
                </a:ext>
              </a:extLst>
            </p:cNvPr>
            <p:cNvSpPr/>
            <p:nvPr/>
          </p:nvSpPr>
          <p:spPr>
            <a:xfrm>
              <a:off x="1552303" y="1751779"/>
              <a:ext cx="232953" cy="515162"/>
            </a:xfrm>
            <a:prstGeom prst="downArrow">
              <a:avLst/>
            </a:prstGeom>
            <a:solidFill>
              <a:srgbClr val="00206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Down Arrow 8">
              <a:extLst>
                <a:ext uri="{FF2B5EF4-FFF2-40B4-BE49-F238E27FC236}">
                  <a16:creationId xmlns:a16="http://schemas.microsoft.com/office/drawing/2014/main" id="{8A153529-BC58-774B-B3CC-EA4322225DC6}"/>
                </a:ext>
              </a:extLst>
            </p:cNvPr>
            <p:cNvSpPr/>
            <p:nvPr/>
          </p:nvSpPr>
          <p:spPr>
            <a:xfrm>
              <a:off x="2590799" y="1747066"/>
              <a:ext cx="232953" cy="515162"/>
            </a:xfrm>
            <a:prstGeom prst="downArrow">
              <a:avLst/>
            </a:prstGeom>
            <a:solidFill>
              <a:srgbClr val="00206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E4BE6298-0F99-E444-B93D-5AA81ED5081B}"/>
                </a:ext>
              </a:extLst>
            </p:cNvPr>
            <p:cNvSpPr/>
            <p:nvPr/>
          </p:nvSpPr>
          <p:spPr>
            <a:xfrm flipV="1">
              <a:off x="2606041" y="2961591"/>
              <a:ext cx="232953" cy="515162"/>
            </a:xfrm>
            <a:prstGeom prst="downArrow">
              <a:avLst/>
            </a:prstGeom>
            <a:solidFill>
              <a:srgbClr val="00206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Down Arrow 10">
              <a:extLst>
                <a:ext uri="{FF2B5EF4-FFF2-40B4-BE49-F238E27FC236}">
                  <a16:creationId xmlns:a16="http://schemas.microsoft.com/office/drawing/2014/main" id="{62DD1238-7119-A54C-AB3F-35850FAEB26A}"/>
                </a:ext>
              </a:extLst>
            </p:cNvPr>
            <p:cNvSpPr/>
            <p:nvPr/>
          </p:nvSpPr>
          <p:spPr>
            <a:xfrm flipV="1">
              <a:off x="1567543" y="2961591"/>
              <a:ext cx="232953" cy="515162"/>
            </a:xfrm>
            <a:prstGeom prst="downArrow">
              <a:avLst/>
            </a:prstGeom>
            <a:solidFill>
              <a:srgbClr val="00206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Content Placeholder 2">
            <a:extLst>
              <a:ext uri="{FF2B5EF4-FFF2-40B4-BE49-F238E27FC236}">
                <a16:creationId xmlns:a16="http://schemas.microsoft.com/office/drawing/2014/main" id="{6613D8CB-65F0-0641-B944-8D06168C4A8B}"/>
              </a:ext>
            </a:extLst>
          </p:cNvPr>
          <p:cNvSpPr txBox="1">
            <a:spLocks/>
          </p:cNvSpPr>
          <p:nvPr/>
        </p:nvSpPr>
        <p:spPr>
          <a:xfrm>
            <a:off x="4463144" y="1612238"/>
            <a:ext cx="4271699" cy="215385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en-US" sz="1600" b="1" dirty="0">
                <a:latin typeface="Helvetica" pitchFamily="2" charset="0"/>
                <a:ea typeface="ヒラギノ角ゴ Pro W3" charset="-128"/>
                <a:cs typeface="Arial" charset="0"/>
              </a:rPr>
              <a:t>Eliminate: </a:t>
            </a:r>
            <a:r>
              <a:rPr lang="en-US" altLang="en-US" sz="1600" dirty="0">
                <a:latin typeface="Helvetica" pitchFamily="2" charset="0"/>
                <a:ea typeface="ヒラギノ角ゴ Pro W3" charset="-128"/>
                <a:cs typeface="Arial" charset="0"/>
              </a:rPr>
              <a:t>Factors What the industry or customer takes for granted. Factors that the Industry has Long Completed On</a:t>
            </a:r>
          </a:p>
          <a:p>
            <a:pPr marL="0" indent="0">
              <a:buNone/>
            </a:pPr>
            <a:endParaRPr lang="en-US" altLang="en-US" sz="1600" dirty="0">
              <a:latin typeface="Helvetica" pitchFamily="2" charset="0"/>
              <a:ea typeface="ヒラギノ角ゴ Pro W3" charset="-128"/>
              <a:cs typeface="Arial" charset="0"/>
            </a:endParaRPr>
          </a:p>
          <a:p>
            <a:pPr marL="0" indent="0">
              <a:buNone/>
            </a:pPr>
            <a:r>
              <a:rPr lang="en-US" altLang="en-US" sz="1600" b="1" dirty="0">
                <a:latin typeface="Helvetica" pitchFamily="2" charset="0"/>
                <a:ea typeface="ヒラギノ角ゴ Pro W3" charset="-128"/>
                <a:cs typeface="Arial" charset="0"/>
              </a:rPr>
              <a:t>Reduce:</a:t>
            </a:r>
            <a:r>
              <a:rPr lang="en-US" altLang="en-US" sz="1600" dirty="0">
                <a:latin typeface="Helvetica" pitchFamily="2" charset="0"/>
                <a:ea typeface="ヒラギノ角ゴ Pro W3" charset="-128"/>
                <a:cs typeface="Arial" charset="0"/>
              </a:rPr>
              <a:t> Specific Factors Below Industry Standards to restructure Costs</a:t>
            </a:r>
          </a:p>
          <a:p>
            <a:pPr marL="0" indent="0">
              <a:buNone/>
            </a:pPr>
            <a:endParaRPr lang="en-US" altLang="en-US" sz="1600" dirty="0">
              <a:latin typeface="Helvetica" pitchFamily="2" charset="0"/>
              <a:ea typeface="ヒラギノ角ゴ Pro W3" charset="-128"/>
              <a:cs typeface="Arial" charset="0"/>
            </a:endParaRPr>
          </a:p>
          <a:p>
            <a:pPr marL="0" indent="0">
              <a:buNone/>
            </a:pPr>
            <a:r>
              <a:rPr lang="en-US" altLang="en-US" sz="1600" b="1" dirty="0">
                <a:latin typeface="Helvetica" pitchFamily="2" charset="0"/>
                <a:ea typeface="ヒラギノ角ゴ Pro W3" charset="-128"/>
                <a:cs typeface="Arial" charset="0"/>
              </a:rPr>
              <a:t>Raise:</a:t>
            </a:r>
            <a:r>
              <a:rPr lang="en-US" altLang="en-US" sz="1600" dirty="0">
                <a:latin typeface="Helvetica" pitchFamily="2" charset="0"/>
                <a:ea typeface="ヒラギノ角ゴ Pro W3" charset="-128"/>
                <a:cs typeface="Arial" charset="0"/>
              </a:rPr>
              <a:t> Specific Factors Above Industry Standards to Provide Enhanced value to the Customer</a:t>
            </a:r>
          </a:p>
          <a:p>
            <a:pPr marL="0" indent="0">
              <a:buNone/>
            </a:pPr>
            <a:endParaRPr lang="en-US" altLang="en-US" sz="1600" dirty="0">
              <a:latin typeface="Helvetica" pitchFamily="2" charset="0"/>
              <a:ea typeface="ヒラギノ角ゴ Pro W3" charset="-128"/>
              <a:cs typeface="Arial" charset="0"/>
            </a:endParaRPr>
          </a:p>
          <a:p>
            <a:pPr marL="0" indent="0">
              <a:buNone/>
            </a:pPr>
            <a:r>
              <a:rPr lang="en-US" altLang="en-US" sz="1600" b="1" dirty="0">
                <a:latin typeface="Helvetica" pitchFamily="2" charset="0"/>
                <a:ea typeface="ヒラギノ角ゴ Pro W3" charset="-128"/>
                <a:cs typeface="Arial" charset="0"/>
              </a:rPr>
              <a:t>Create:</a:t>
            </a:r>
            <a:r>
              <a:rPr lang="en-US" altLang="en-US" sz="1600" dirty="0">
                <a:latin typeface="Helvetica" pitchFamily="2" charset="0"/>
                <a:ea typeface="ヒラギノ角ゴ Pro W3" charset="-128"/>
                <a:cs typeface="Arial" charset="0"/>
              </a:rPr>
              <a:t> Factors that the industry never offered before to customers and non-customers</a:t>
            </a:r>
          </a:p>
          <a:p>
            <a:pPr marL="0" indent="0">
              <a:buNone/>
            </a:pPr>
            <a:endParaRPr lang="en-US" altLang="en-US" sz="1600" dirty="0">
              <a:latin typeface="Helvetica" pitchFamily="2" charset="0"/>
              <a:ea typeface="ヒラギノ角ゴ Pro W3" charset="-128"/>
              <a:cs typeface="Arial" charset="0"/>
            </a:endParaRPr>
          </a:p>
          <a:p>
            <a:pPr marL="0" indent="0">
              <a:buNone/>
            </a:pPr>
            <a:endParaRPr lang="en-US" altLang="en-US" sz="1600" dirty="0">
              <a:latin typeface="Helvetica" pitchFamily="2" charset="0"/>
              <a:ea typeface="ヒラギノ角ゴ Pro W3" charset="-128"/>
              <a:cs typeface="Arial" charset="0"/>
            </a:endParaRPr>
          </a:p>
          <a:p>
            <a:pPr marL="0" indent="0">
              <a:buNone/>
            </a:pPr>
            <a:endParaRPr lang="en-US" altLang="en-US" sz="1600" dirty="0">
              <a:latin typeface="Helvetica" pitchFamily="2" charset="0"/>
              <a:ea typeface="ヒラギノ角ゴ Pro W3" charset="-128"/>
              <a:cs typeface="Arial" charset="0"/>
            </a:endParaRPr>
          </a:p>
        </p:txBody>
      </p:sp>
    </p:spTree>
    <p:extLst>
      <p:ext uri="{BB962C8B-B14F-4D97-AF65-F5344CB8AC3E}">
        <p14:creationId xmlns:p14="http://schemas.microsoft.com/office/powerpoint/2010/main" val="3059634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244" y="1537248"/>
            <a:ext cx="7340345" cy="3429000"/>
          </a:xfrm>
        </p:spPr>
        <p:txBody>
          <a:bodyPr/>
          <a:lstStyle/>
          <a:p>
            <a:pPr marL="457196" lvl="1" indent="0">
              <a:buNone/>
            </a:pPr>
            <a:r>
              <a:rPr lang="en-US" sz="2000" dirty="0"/>
              <a:t>	</a:t>
            </a:r>
          </a:p>
          <a:p>
            <a:pPr marL="457196" lvl="1" indent="0">
              <a:buNone/>
            </a:pPr>
            <a:r>
              <a:rPr lang="en-US" sz="2000" dirty="0"/>
              <a:t>	Wrap-up on External Analysis</a:t>
            </a:r>
          </a:p>
          <a:p>
            <a:pPr marL="457196" lvl="1" indent="0">
              <a:buNone/>
            </a:pPr>
            <a:r>
              <a:rPr lang="en-US" sz="2000" dirty="0"/>
              <a:t>	Internal Analysis</a:t>
            </a:r>
          </a:p>
          <a:p>
            <a:pPr marL="457196" lvl="1" indent="0">
              <a:buNone/>
            </a:pPr>
            <a:r>
              <a:rPr lang="en-US" sz="2000" dirty="0"/>
              <a:t>	</a:t>
            </a:r>
            <a:r>
              <a:rPr lang="en-US" sz="2000" b="1" dirty="0"/>
              <a:t>Formulating Strategy</a:t>
            </a:r>
          </a:p>
          <a:p>
            <a:pPr marL="457196" lvl="1" indent="0">
              <a:buNone/>
            </a:pPr>
            <a:r>
              <a:rPr lang="en-US" sz="2000" b="1" dirty="0"/>
              <a:t>		Business Unit</a:t>
            </a:r>
          </a:p>
          <a:p>
            <a:pPr marL="457196" lvl="1" indent="0">
              <a:buNone/>
            </a:pPr>
            <a:r>
              <a:rPr lang="en-US" sz="2000" b="1" dirty="0"/>
              <a:t>		Corporate Level </a:t>
            </a:r>
          </a:p>
          <a:p>
            <a:pPr marL="457196" lvl="1" indent="0">
              <a:buNone/>
            </a:pPr>
            <a:endParaRPr lang="en-US" sz="2000" dirty="0"/>
          </a:p>
        </p:txBody>
      </p:sp>
      <p:sp>
        <p:nvSpPr>
          <p:cNvPr id="6" name="Rectangle 5">
            <a:extLst>
              <a:ext uri="{FF2B5EF4-FFF2-40B4-BE49-F238E27FC236}">
                <a16:creationId xmlns:a16="http://schemas.microsoft.com/office/drawing/2014/main" id="{C35752E4-B2CC-B748-85D9-D813968D9129}"/>
              </a:ext>
            </a:extLst>
          </p:cNvPr>
          <p:cNvSpPr/>
          <p:nvPr/>
        </p:nvSpPr>
        <p:spPr>
          <a:xfrm>
            <a:off x="397379" y="102061"/>
            <a:ext cx="5644498" cy="1015663"/>
          </a:xfrm>
          <a:prstGeom prst="rect">
            <a:avLst/>
          </a:prstGeom>
        </p:spPr>
        <p:txBody>
          <a:bodyPr wrap="square">
            <a:spAutoFit/>
          </a:bodyPr>
          <a:lstStyle/>
          <a:p>
            <a:r>
              <a:rPr lang="en-US" dirty="0">
                <a:latin typeface="Calibri" charset="0"/>
              </a:rPr>
              <a:t>MGT8803 Business Fundamentals for Analytics</a:t>
            </a:r>
            <a:br>
              <a:rPr lang="en-US" dirty="0">
                <a:latin typeface="Calibri" charset="0"/>
              </a:rPr>
            </a:br>
            <a:r>
              <a:rPr lang="en-US" dirty="0">
                <a:latin typeface="Calibri" charset="0"/>
              </a:rPr>
              <a:t>Video Conference Call #12</a:t>
            </a:r>
            <a:br>
              <a:rPr lang="en-US" dirty="0">
                <a:latin typeface="Calibri" charset="0"/>
              </a:rPr>
            </a:br>
            <a:r>
              <a:rPr lang="en-US" dirty="0">
                <a:latin typeface="Calibri" charset="0"/>
              </a:rPr>
              <a:t>Agenda</a:t>
            </a:r>
            <a:endParaRPr lang="en-US" dirty="0"/>
          </a:p>
        </p:txBody>
      </p:sp>
    </p:spTree>
    <p:extLst>
      <p:ext uri="{BB962C8B-B14F-4D97-AF65-F5344CB8AC3E}">
        <p14:creationId xmlns:p14="http://schemas.microsoft.com/office/powerpoint/2010/main" val="2114380728"/>
      </p:ext>
    </p:extLst>
  </p:cSld>
  <p:clrMapOvr>
    <a:masterClrMapping/>
  </p:clrMapOvr>
  <p:transition>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02DDD8-0E58-BB4F-B464-2590461307F1}"/>
              </a:ext>
            </a:extLst>
          </p:cNvPr>
          <p:cNvSpPr/>
          <p:nvPr/>
        </p:nvSpPr>
        <p:spPr>
          <a:xfrm>
            <a:off x="397379" y="102061"/>
            <a:ext cx="5644498" cy="1015663"/>
          </a:xfrm>
          <a:prstGeom prst="rect">
            <a:avLst/>
          </a:prstGeom>
        </p:spPr>
        <p:txBody>
          <a:bodyPr wrap="square">
            <a:spAutoFit/>
          </a:bodyPr>
          <a:lstStyle/>
          <a:p>
            <a:r>
              <a:rPr lang="en-US" dirty="0">
                <a:latin typeface="Calibri" charset="0"/>
              </a:rPr>
              <a:t>MGT8803 Business Fundamentals for Analytics</a:t>
            </a:r>
            <a:br>
              <a:rPr lang="en-US" dirty="0">
                <a:latin typeface="Calibri" charset="0"/>
              </a:rPr>
            </a:br>
            <a:r>
              <a:rPr lang="en-US" dirty="0">
                <a:latin typeface="Calibri" charset="0"/>
              </a:rPr>
              <a:t>Video Conference Call #12</a:t>
            </a:r>
            <a:br>
              <a:rPr lang="en-US" dirty="0">
                <a:latin typeface="Calibri" charset="0"/>
              </a:rPr>
            </a:br>
            <a:r>
              <a:rPr lang="en-US" dirty="0">
                <a:latin typeface="Calibri" charset="0"/>
              </a:rPr>
              <a:t>External Analysis Wrap-up</a:t>
            </a:r>
            <a:endParaRPr lang="en-US" dirty="0"/>
          </a:p>
        </p:txBody>
      </p:sp>
      <p:grpSp>
        <p:nvGrpSpPr>
          <p:cNvPr id="5" name="Group 4">
            <a:extLst>
              <a:ext uri="{FF2B5EF4-FFF2-40B4-BE49-F238E27FC236}">
                <a16:creationId xmlns:a16="http://schemas.microsoft.com/office/drawing/2014/main" id="{22226F45-052C-C841-BCCD-843EB5198226}"/>
              </a:ext>
            </a:extLst>
          </p:cNvPr>
          <p:cNvGrpSpPr/>
          <p:nvPr/>
        </p:nvGrpSpPr>
        <p:grpSpPr>
          <a:xfrm>
            <a:off x="138896" y="1221896"/>
            <a:ext cx="3750198" cy="4862870"/>
            <a:chOff x="138896" y="1221896"/>
            <a:chExt cx="3750198" cy="4862870"/>
          </a:xfrm>
        </p:grpSpPr>
        <p:sp>
          <p:nvSpPr>
            <p:cNvPr id="3" name="Rectangle 2">
              <a:extLst>
                <a:ext uri="{FF2B5EF4-FFF2-40B4-BE49-F238E27FC236}">
                  <a16:creationId xmlns:a16="http://schemas.microsoft.com/office/drawing/2014/main" id="{E62A19B6-8354-164F-A474-B7DE9CF965DE}"/>
                </a:ext>
              </a:extLst>
            </p:cNvPr>
            <p:cNvSpPr/>
            <p:nvPr/>
          </p:nvSpPr>
          <p:spPr bwMode="auto">
            <a:xfrm>
              <a:off x="138896" y="1221896"/>
              <a:ext cx="3750198" cy="4380251"/>
            </a:xfrm>
            <a:prstGeom prst="rect">
              <a:avLst/>
            </a:prstGeom>
            <a:solidFill>
              <a:srgbClr val="9FD2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2" name="TextBox 1">
              <a:extLst>
                <a:ext uri="{FF2B5EF4-FFF2-40B4-BE49-F238E27FC236}">
                  <a16:creationId xmlns:a16="http://schemas.microsoft.com/office/drawing/2014/main" id="{5753FE19-53CD-3644-B743-0CA1F726E758}"/>
                </a:ext>
              </a:extLst>
            </p:cNvPr>
            <p:cNvSpPr txBox="1"/>
            <p:nvPr/>
          </p:nvSpPr>
          <p:spPr>
            <a:xfrm>
              <a:off x="397379" y="1221896"/>
              <a:ext cx="3491715" cy="4862870"/>
            </a:xfrm>
            <a:prstGeom prst="rect">
              <a:avLst/>
            </a:prstGeom>
            <a:noFill/>
          </p:spPr>
          <p:txBody>
            <a:bodyPr wrap="square" rtlCol="0">
              <a:spAutoFit/>
            </a:bodyPr>
            <a:lstStyle/>
            <a:p>
              <a:r>
                <a:rPr lang="en-US" sz="1800" b="1" dirty="0"/>
                <a:t>Learnings for the Porter Analysis</a:t>
              </a:r>
            </a:p>
            <a:p>
              <a:endParaRPr lang="en-US" b="1" dirty="0"/>
            </a:p>
            <a:p>
              <a:r>
                <a:rPr lang="en-US" sz="1600" dirty="0"/>
                <a:t>Buyers are Price Sensitive</a:t>
              </a:r>
            </a:p>
            <a:p>
              <a:endParaRPr lang="en-US" sz="1600" dirty="0"/>
            </a:p>
            <a:p>
              <a:r>
                <a:rPr lang="en-US" sz="1600" dirty="0"/>
                <a:t>Low customer switching costs</a:t>
              </a:r>
            </a:p>
            <a:p>
              <a:endParaRPr lang="en-US" sz="1600" dirty="0"/>
            </a:p>
            <a:p>
              <a:r>
                <a:rPr lang="en-US" sz="1600" dirty="0"/>
                <a:t>The CP Branded products are undifferentiated across chains</a:t>
              </a:r>
            </a:p>
            <a:p>
              <a:endParaRPr lang="en-US" sz="1600" dirty="0"/>
            </a:p>
            <a:p>
              <a:r>
                <a:rPr lang="en-US" sz="1600" dirty="0"/>
                <a:t>Lots of Substitutes and non-industry alternatives</a:t>
              </a:r>
            </a:p>
            <a:p>
              <a:endParaRPr lang="en-US" sz="1600" dirty="0"/>
            </a:p>
            <a:p>
              <a:r>
                <a:rPr lang="en-US" sz="1600" dirty="0"/>
                <a:t>Shrinking Market Size (pressure from top and bottom)</a:t>
              </a:r>
            </a:p>
            <a:p>
              <a:endParaRPr lang="en-US" sz="1600" dirty="0"/>
            </a:p>
            <a:p>
              <a:r>
                <a:rPr lang="en-US" sz="1600" dirty="0"/>
                <a:t>Barriers to Entry (Partially) Coming Down</a:t>
              </a:r>
            </a:p>
            <a:p>
              <a:endParaRPr lang="en-US" sz="1600" dirty="0"/>
            </a:p>
            <a:p>
              <a:endParaRPr lang="en-US" sz="1600" dirty="0"/>
            </a:p>
          </p:txBody>
        </p:sp>
      </p:grpSp>
      <p:grpSp>
        <p:nvGrpSpPr>
          <p:cNvPr id="59" name="Group 58">
            <a:extLst>
              <a:ext uri="{FF2B5EF4-FFF2-40B4-BE49-F238E27FC236}">
                <a16:creationId xmlns:a16="http://schemas.microsoft.com/office/drawing/2014/main" id="{6C9E7DD4-2CE3-1C42-9EF9-54ED83695528}"/>
              </a:ext>
            </a:extLst>
          </p:cNvPr>
          <p:cNvGrpSpPr/>
          <p:nvPr/>
        </p:nvGrpSpPr>
        <p:grpSpPr>
          <a:xfrm>
            <a:off x="1733550" y="470996"/>
            <a:ext cx="7410450" cy="5131151"/>
            <a:chOff x="1733550" y="470996"/>
            <a:chExt cx="7410450" cy="5131151"/>
          </a:xfrm>
        </p:grpSpPr>
        <p:sp>
          <p:nvSpPr>
            <p:cNvPr id="23" name="Rectangle 22">
              <a:extLst>
                <a:ext uri="{FF2B5EF4-FFF2-40B4-BE49-F238E27FC236}">
                  <a16:creationId xmlns:a16="http://schemas.microsoft.com/office/drawing/2014/main" id="{E6347260-4004-8940-8AA5-EE8721595302}"/>
                </a:ext>
              </a:extLst>
            </p:cNvPr>
            <p:cNvSpPr/>
            <p:nvPr/>
          </p:nvSpPr>
          <p:spPr bwMode="auto">
            <a:xfrm>
              <a:off x="4299994" y="5121971"/>
              <a:ext cx="4644342" cy="480176"/>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cxnSp>
          <p:nvCxnSpPr>
            <p:cNvPr id="12" name="Straight Arrow Connector 11">
              <a:extLst>
                <a:ext uri="{FF2B5EF4-FFF2-40B4-BE49-F238E27FC236}">
                  <a16:creationId xmlns:a16="http://schemas.microsoft.com/office/drawing/2014/main" id="{F0D4BC2C-B55C-9C44-AF86-35CCECE261A1}"/>
                </a:ext>
              </a:extLst>
            </p:cNvPr>
            <p:cNvCxnSpPr>
              <a:cxnSpLocks/>
            </p:cNvCxnSpPr>
            <p:nvPr/>
          </p:nvCxnSpPr>
          <p:spPr bwMode="auto">
            <a:xfrm flipV="1">
              <a:off x="2948650" y="1770927"/>
              <a:ext cx="1351344" cy="1931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1" name="Group 20">
              <a:extLst>
                <a:ext uri="{FF2B5EF4-FFF2-40B4-BE49-F238E27FC236}">
                  <a16:creationId xmlns:a16="http://schemas.microsoft.com/office/drawing/2014/main" id="{3AD49DC3-D614-9443-A949-C35202CCA16E}"/>
                </a:ext>
              </a:extLst>
            </p:cNvPr>
            <p:cNvGrpSpPr/>
            <p:nvPr/>
          </p:nvGrpSpPr>
          <p:grpSpPr>
            <a:xfrm>
              <a:off x="4299994" y="470996"/>
              <a:ext cx="4670386" cy="4650975"/>
              <a:chOff x="4299994" y="609892"/>
              <a:chExt cx="4670386" cy="4650975"/>
            </a:xfrm>
          </p:grpSpPr>
          <p:sp>
            <p:nvSpPr>
              <p:cNvPr id="20" name="Rectangle 19">
                <a:extLst>
                  <a:ext uri="{FF2B5EF4-FFF2-40B4-BE49-F238E27FC236}">
                    <a16:creationId xmlns:a16="http://schemas.microsoft.com/office/drawing/2014/main" id="{A434F681-A0BC-4A42-9CEE-E165A6BACC47}"/>
                  </a:ext>
                </a:extLst>
              </p:cNvPr>
              <p:cNvSpPr/>
              <p:nvPr/>
            </p:nvSpPr>
            <p:spPr bwMode="auto">
              <a:xfrm>
                <a:off x="4299994" y="4527532"/>
                <a:ext cx="4644342" cy="733335"/>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6" name="Rectangle 15">
                <a:extLst>
                  <a:ext uri="{FF2B5EF4-FFF2-40B4-BE49-F238E27FC236}">
                    <a16:creationId xmlns:a16="http://schemas.microsoft.com/office/drawing/2014/main" id="{54F16C0C-562D-BB43-B177-6CCEBC46AB8E}"/>
                  </a:ext>
                </a:extLst>
              </p:cNvPr>
              <p:cNvSpPr/>
              <p:nvPr/>
            </p:nvSpPr>
            <p:spPr bwMode="auto">
              <a:xfrm>
                <a:off x="4299994" y="3819646"/>
                <a:ext cx="4644342" cy="70788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7" name="Rectangle 6">
                <a:extLst>
                  <a:ext uri="{FF2B5EF4-FFF2-40B4-BE49-F238E27FC236}">
                    <a16:creationId xmlns:a16="http://schemas.microsoft.com/office/drawing/2014/main" id="{EBCE3AC8-87F0-BB42-B667-39380941FE5B}"/>
                  </a:ext>
                </a:extLst>
              </p:cNvPr>
              <p:cNvSpPr/>
              <p:nvPr/>
            </p:nvSpPr>
            <p:spPr bwMode="auto">
              <a:xfrm>
                <a:off x="4299994" y="609892"/>
                <a:ext cx="4644342" cy="320975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6" name="Rectangle 5">
                <a:extLst>
                  <a:ext uri="{FF2B5EF4-FFF2-40B4-BE49-F238E27FC236}">
                    <a16:creationId xmlns:a16="http://schemas.microsoft.com/office/drawing/2014/main" id="{C1EE7523-FDEA-B344-8DD8-FC4000D81708}"/>
                  </a:ext>
                </a:extLst>
              </p:cNvPr>
              <p:cNvSpPr/>
              <p:nvPr/>
            </p:nvSpPr>
            <p:spPr>
              <a:xfrm>
                <a:off x="4372336" y="609892"/>
                <a:ext cx="4572000" cy="3200876"/>
              </a:xfrm>
              <a:prstGeom prst="rect">
                <a:avLst/>
              </a:prstGeom>
            </p:spPr>
            <p:txBody>
              <a:bodyPr>
                <a:spAutoFit/>
              </a:bodyPr>
              <a:lstStyle/>
              <a:p>
                <a:r>
                  <a:rPr lang="en-US" altLang="en-US" b="1" dirty="0">
                    <a:latin typeface="Calibri" panose="020F0502020204030204" pitchFamily="34" charset="0"/>
                    <a:cs typeface="Calibri" panose="020F0502020204030204" pitchFamily="34" charset="0"/>
                  </a:rPr>
                  <a:t>Product Diversification and Differentiation</a:t>
                </a:r>
              </a:p>
              <a:p>
                <a:pPr lvl="1"/>
                <a:r>
                  <a:rPr lang="en-US" altLang="en-US" sz="1800" dirty="0">
                    <a:solidFill>
                      <a:srgbClr val="002060"/>
                    </a:solidFill>
                    <a:latin typeface="Calibri" panose="020F0502020204030204" pitchFamily="34" charset="0"/>
                    <a:cs typeface="Calibri" panose="020F0502020204030204" pitchFamily="34" charset="0"/>
                  </a:rPr>
                  <a:t>Deli and eat in facilities</a:t>
                </a:r>
              </a:p>
              <a:p>
                <a:pPr lvl="1"/>
                <a:r>
                  <a:rPr lang="en-US" altLang="en-US" sz="1800" dirty="0">
                    <a:solidFill>
                      <a:srgbClr val="002060"/>
                    </a:solidFill>
                    <a:latin typeface="Calibri" panose="020F0502020204030204" pitchFamily="34" charset="0"/>
                    <a:cs typeface="Calibri" panose="020F0502020204030204" pitchFamily="34" charset="0"/>
                  </a:rPr>
                  <a:t>Fresh pre-packed food products and “hot kitchens”</a:t>
                </a:r>
              </a:p>
              <a:p>
                <a:pPr lvl="1"/>
                <a:r>
                  <a:rPr lang="en-US" altLang="en-US" sz="1800" dirty="0">
                    <a:solidFill>
                      <a:srgbClr val="002060"/>
                    </a:solidFill>
                    <a:latin typeface="Calibri" panose="020F0502020204030204" pitchFamily="34" charset="0"/>
                    <a:cs typeface="Calibri" panose="020F0502020204030204" pitchFamily="34" charset="0"/>
                  </a:rPr>
                  <a:t>Branded Bakeries, Delis, Coffee Shops</a:t>
                </a:r>
              </a:p>
              <a:p>
                <a:pPr lvl="1"/>
                <a:r>
                  <a:rPr lang="en-US" altLang="en-US" sz="1800" dirty="0">
                    <a:solidFill>
                      <a:srgbClr val="002060"/>
                    </a:solidFill>
                    <a:latin typeface="Calibri" panose="020F0502020204030204" pitchFamily="34" charset="0"/>
                    <a:cs typeface="Calibri" panose="020F0502020204030204" pitchFamily="34" charset="0"/>
                  </a:rPr>
                  <a:t>Non-Food Services: Retail Banks, Pharmacies, Florists, Gasoline</a:t>
                </a:r>
              </a:p>
              <a:p>
                <a:pPr lvl="1"/>
                <a:r>
                  <a:rPr lang="en-US" altLang="en-US" sz="1800" dirty="0">
                    <a:solidFill>
                      <a:srgbClr val="002060"/>
                    </a:solidFill>
                    <a:latin typeface="Calibri" panose="020F0502020204030204" pitchFamily="34" charset="0"/>
                    <a:cs typeface="Calibri" panose="020F0502020204030204" pitchFamily="34" charset="0"/>
                  </a:rPr>
                  <a:t>General Merchandise</a:t>
                </a:r>
              </a:p>
              <a:p>
                <a:pPr lvl="1"/>
                <a:r>
                  <a:rPr lang="en-US" altLang="en-US" sz="1800" dirty="0">
                    <a:solidFill>
                      <a:srgbClr val="002060"/>
                    </a:solidFill>
                    <a:latin typeface="Calibri" panose="020F0502020204030204" pitchFamily="34" charset="0"/>
                    <a:cs typeface="Calibri" panose="020F0502020204030204" pitchFamily="34" charset="0"/>
                  </a:rPr>
                  <a:t>Branded Organic Foods</a:t>
                </a:r>
              </a:p>
              <a:p>
                <a:pPr lvl="1"/>
                <a:r>
                  <a:rPr lang="en-US" altLang="en-US" sz="1800" dirty="0">
                    <a:solidFill>
                      <a:srgbClr val="002060"/>
                    </a:solidFill>
                    <a:latin typeface="Calibri" panose="020F0502020204030204" pitchFamily="34" charset="0"/>
                    <a:cs typeface="Calibri" panose="020F0502020204030204" pitchFamily="34" charset="0"/>
                  </a:rPr>
                  <a:t>Private Label Products</a:t>
                </a:r>
              </a:p>
            </p:txBody>
          </p:sp>
          <p:sp>
            <p:nvSpPr>
              <p:cNvPr id="15" name="Rectangle 14">
                <a:extLst>
                  <a:ext uri="{FF2B5EF4-FFF2-40B4-BE49-F238E27FC236}">
                    <a16:creationId xmlns:a16="http://schemas.microsoft.com/office/drawing/2014/main" id="{DD90B291-E671-5440-B19E-DDED4697DD6C}"/>
                  </a:ext>
                </a:extLst>
              </p:cNvPr>
              <p:cNvSpPr/>
              <p:nvPr/>
            </p:nvSpPr>
            <p:spPr>
              <a:xfrm>
                <a:off x="4398380" y="3819646"/>
                <a:ext cx="4572000" cy="707886"/>
              </a:xfrm>
              <a:prstGeom prst="rect">
                <a:avLst/>
              </a:prstGeom>
            </p:spPr>
            <p:txBody>
              <a:bodyPr>
                <a:spAutoFit/>
              </a:bodyPr>
              <a:lstStyle/>
              <a:p>
                <a:r>
                  <a:rPr lang="en-US" altLang="en-US" b="1" dirty="0">
                    <a:latin typeface="Calibri" panose="020F0502020204030204" pitchFamily="34" charset="0"/>
                    <a:cs typeface="Calibri" panose="020F0502020204030204" pitchFamily="34" charset="0"/>
                  </a:rPr>
                  <a:t>Loyalty Programs – From “Green Stamps” to Lower Prices</a:t>
                </a:r>
              </a:p>
            </p:txBody>
          </p:sp>
          <p:sp>
            <p:nvSpPr>
              <p:cNvPr id="19" name="Rectangle 18">
                <a:extLst>
                  <a:ext uri="{FF2B5EF4-FFF2-40B4-BE49-F238E27FC236}">
                    <a16:creationId xmlns:a16="http://schemas.microsoft.com/office/drawing/2014/main" id="{7575DDD6-D0E9-DE45-8564-E90E390EC883}"/>
                  </a:ext>
                </a:extLst>
              </p:cNvPr>
              <p:cNvSpPr/>
              <p:nvPr/>
            </p:nvSpPr>
            <p:spPr>
              <a:xfrm>
                <a:off x="4299994" y="4552981"/>
                <a:ext cx="4572000" cy="707886"/>
              </a:xfrm>
              <a:prstGeom prst="rect">
                <a:avLst/>
              </a:prstGeom>
            </p:spPr>
            <p:txBody>
              <a:bodyPr>
                <a:spAutoFit/>
              </a:bodyPr>
              <a:lstStyle/>
              <a:p>
                <a:r>
                  <a:rPr lang="en-US" altLang="en-US" b="1" dirty="0">
                    <a:latin typeface="Calibri" panose="020F0502020204030204" pitchFamily="34" charset="0"/>
                    <a:cs typeface="Calibri" panose="020F0502020204030204" pitchFamily="34" charset="0"/>
                  </a:rPr>
                  <a:t>Advanced Analytics – From Stocking Strategies to Customer Promotions</a:t>
                </a:r>
              </a:p>
            </p:txBody>
          </p:sp>
        </p:grpSp>
        <p:sp>
          <p:nvSpPr>
            <p:cNvPr id="22" name="Rectangle 21">
              <a:extLst>
                <a:ext uri="{FF2B5EF4-FFF2-40B4-BE49-F238E27FC236}">
                  <a16:creationId xmlns:a16="http://schemas.microsoft.com/office/drawing/2014/main" id="{47C86678-2DC6-1847-8609-8ECEDC14681C}"/>
                </a:ext>
              </a:extLst>
            </p:cNvPr>
            <p:cNvSpPr/>
            <p:nvPr/>
          </p:nvSpPr>
          <p:spPr>
            <a:xfrm>
              <a:off x="4273950" y="5147420"/>
              <a:ext cx="4870050" cy="400110"/>
            </a:xfrm>
            <a:prstGeom prst="rect">
              <a:avLst/>
            </a:prstGeom>
          </p:spPr>
          <p:txBody>
            <a:bodyPr wrap="square">
              <a:spAutoFit/>
            </a:bodyPr>
            <a:lstStyle/>
            <a:p>
              <a:r>
                <a:rPr lang="en-US" altLang="en-US" b="1" dirty="0">
                  <a:solidFill>
                    <a:schemeClr val="bg1"/>
                  </a:solidFill>
                  <a:latin typeface="Calibri" panose="020F0502020204030204" pitchFamily="34" charset="0"/>
                  <a:cs typeface="Calibri" panose="020F0502020204030204" pitchFamily="34" charset="0"/>
                </a:rPr>
                <a:t>Web-based shopping/pick-up and delivery</a:t>
              </a:r>
            </a:p>
          </p:txBody>
        </p:sp>
        <p:cxnSp>
          <p:nvCxnSpPr>
            <p:cNvPr id="33" name="Straight Arrow Connector 32">
              <a:extLst>
                <a:ext uri="{FF2B5EF4-FFF2-40B4-BE49-F238E27FC236}">
                  <a16:creationId xmlns:a16="http://schemas.microsoft.com/office/drawing/2014/main" id="{7F192804-2AC8-0C4E-A646-E8ECE59987B5}"/>
                </a:ext>
              </a:extLst>
            </p:cNvPr>
            <p:cNvCxnSpPr/>
            <p:nvPr/>
          </p:nvCxnSpPr>
          <p:spPr bwMode="auto">
            <a:xfrm>
              <a:off x="2948650" y="1964109"/>
              <a:ext cx="1325300" cy="27911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31BA051C-4A1E-7643-A1AE-D46063F8B5C3}"/>
                </a:ext>
              </a:extLst>
            </p:cNvPr>
            <p:cNvCxnSpPr>
              <a:endCxn id="16" idx="1"/>
            </p:cNvCxnSpPr>
            <p:nvPr/>
          </p:nvCxnSpPr>
          <p:spPr bwMode="auto">
            <a:xfrm>
              <a:off x="2948650" y="1964109"/>
              <a:ext cx="1351344" cy="20705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70683630-B612-1B49-881A-4527FF0DB045}"/>
                </a:ext>
              </a:extLst>
            </p:cNvPr>
            <p:cNvCxnSpPr/>
            <p:nvPr/>
          </p:nvCxnSpPr>
          <p:spPr bwMode="auto">
            <a:xfrm>
              <a:off x="3073400" y="2451100"/>
              <a:ext cx="1226594" cy="1778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9013F85D-5B78-5C41-87C0-BA1EC444F597}"/>
                </a:ext>
              </a:extLst>
            </p:cNvPr>
            <p:cNvCxnSpPr>
              <a:endCxn id="22" idx="1"/>
            </p:cNvCxnSpPr>
            <p:nvPr/>
          </p:nvCxnSpPr>
          <p:spPr bwMode="auto">
            <a:xfrm>
              <a:off x="3086100" y="2437807"/>
              <a:ext cx="1187850" cy="29096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C02EF804-967F-334F-93C2-E50FA8927B80}"/>
                </a:ext>
              </a:extLst>
            </p:cNvPr>
            <p:cNvCxnSpPr/>
            <p:nvPr/>
          </p:nvCxnSpPr>
          <p:spPr bwMode="auto">
            <a:xfrm>
              <a:off x="3086100" y="2451100"/>
              <a:ext cx="118785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E496DB9B-D93A-934C-8635-A1CF8404C45D}"/>
                </a:ext>
              </a:extLst>
            </p:cNvPr>
            <p:cNvCxnSpPr/>
            <p:nvPr/>
          </p:nvCxnSpPr>
          <p:spPr bwMode="auto">
            <a:xfrm flipV="1">
              <a:off x="3073400" y="2999401"/>
              <a:ext cx="1200550" cy="1247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Straight Arrow Connector 44">
              <a:extLst>
                <a:ext uri="{FF2B5EF4-FFF2-40B4-BE49-F238E27FC236}">
                  <a16:creationId xmlns:a16="http://schemas.microsoft.com/office/drawing/2014/main" id="{687E8A97-60D8-7D4E-A5D4-4748D9386F2A}"/>
                </a:ext>
              </a:extLst>
            </p:cNvPr>
            <p:cNvCxnSpPr>
              <a:cxnSpLocks/>
            </p:cNvCxnSpPr>
            <p:nvPr/>
          </p:nvCxnSpPr>
          <p:spPr bwMode="auto">
            <a:xfrm flipV="1">
              <a:off x="3073400" y="3426078"/>
              <a:ext cx="1226594" cy="491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DF123723-F7A4-534B-8126-089398F4519E}"/>
                </a:ext>
              </a:extLst>
            </p:cNvPr>
            <p:cNvCxnSpPr/>
            <p:nvPr/>
          </p:nvCxnSpPr>
          <p:spPr bwMode="auto">
            <a:xfrm flipV="1">
              <a:off x="3611300" y="3505200"/>
              <a:ext cx="688694" cy="12501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Connector 50">
              <a:extLst>
                <a:ext uri="{FF2B5EF4-FFF2-40B4-BE49-F238E27FC236}">
                  <a16:creationId xmlns:a16="http://schemas.microsoft.com/office/drawing/2014/main" id="{F36B7E6C-0758-AF43-B513-D19C4A75BBA8}"/>
                </a:ext>
              </a:extLst>
            </p:cNvPr>
            <p:cNvCxnSpPr/>
            <p:nvPr/>
          </p:nvCxnSpPr>
          <p:spPr bwMode="auto">
            <a:xfrm flipH="1" flipV="1">
              <a:off x="2013995" y="4716091"/>
              <a:ext cx="1597305" cy="336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Arrow Connector 52">
              <a:extLst>
                <a:ext uri="{FF2B5EF4-FFF2-40B4-BE49-F238E27FC236}">
                  <a16:creationId xmlns:a16="http://schemas.microsoft.com/office/drawing/2014/main" id="{1455471F-C9EC-1340-9535-FACEBCAE8B67}"/>
                </a:ext>
              </a:extLst>
            </p:cNvPr>
            <p:cNvCxnSpPr/>
            <p:nvPr/>
          </p:nvCxnSpPr>
          <p:spPr bwMode="auto">
            <a:xfrm>
              <a:off x="3624322" y="5362059"/>
              <a:ext cx="649628" cy="1854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Straight Connector 57">
              <a:extLst>
                <a:ext uri="{FF2B5EF4-FFF2-40B4-BE49-F238E27FC236}">
                  <a16:creationId xmlns:a16="http://schemas.microsoft.com/office/drawing/2014/main" id="{5655E524-A365-494C-BDC1-937E5E90A63E}"/>
                </a:ext>
              </a:extLst>
            </p:cNvPr>
            <p:cNvCxnSpPr/>
            <p:nvPr/>
          </p:nvCxnSpPr>
          <p:spPr bwMode="auto">
            <a:xfrm flipH="1">
              <a:off x="1733550" y="3917488"/>
              <a:ext cx="1352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586505378"/>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heckerboard(across)">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37F2FDA8-85F5-0243-A365-29EA1FCF5050}"/>
              </a:ext>
            </a:extLst>
          </p:cNvPr>
          <p:cNvSpPr>
            <a:spLocks noChangeArrowheads="1"/>
          </p:cNvSpPr>
          <p:nvPr/>
        </p:nvSpPr>
        <p:spPr bwMode="auto">
          <a:xfrm>
            <a:off x="0" y="2111709"/>
            <a:ext cx="9144000" cy="1200150"/>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en-US" altLang="en-US" sz="1500" dirty="0"/>
          </a:p>
        </p:txBody>
      </p:sp>
      <p:sp>
        <p:nvSpPr>
          <p:cNvPr id="3" name="Rectangle 2">
            <a:extLst>
              <a:ext uri="{FF2B5EF4-FFF2-40B4-BE49-F238E27FC236}">
                <a16:creationId xmlns:a16="http://schemas.microsoft.com/office/drawing/2014/main" id="{EEB3287B-CF31-6A42-8D21-46BE6461EA6D}"/>
              </a:ext>
            </a:extLst>
          </p:cNvPr>
          <p:cNvSpPr/>
          <p:nvPr/>
        </p:nvSpPr>
        <p:spPr bwMode="auto">
          <a:xfrm>
            <a:off x="4947921" y="924560"/>
            <a:ext cx="4081780" cy="398272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91"/>
            <a:endParaRPr lang="en-US" dirty="0">
              <a:latin typeface="Times New Roman" pitchFamily="-108" charset="0"/>
            </a:endParaRPr>
          </a:p>
        </p:txBody>
      </p:sp>
      <p:grpSp>
        <p:nvGrpSpPr>
          <p:cNvPr id="9219" name="Group 6">
            <a:extLst>
              <a:ext uri="{FF2B5EF4-FFF2-40B4-BE49-F238E27FC236}">
                <a16:creationId xmlns:a16="http://schemas.microsoft.com/office/drawing/2014/main" id="{9D89A488-4982-3544-9603-9120757501C9}"/>
              </a:ext>
            </a:extLst>
          </p:cNvPr>
          <p:cNvGrpSpPr>
            <a:grpSpLocks/>
          </p:cNvGrpSpPr>
          <p:nvPr/>
        </p:nvGrpSpPr>
        <p:grpSpPr bwMode="auto">
          <a:xfrm>
            <a:off x="277146" y="1440333"/>
            <a:ext cx="3771900" cy="3371850"/>
            <a:chOff x="3276600" y="990600"/>
            <a:chExt cx="5029200" cy="4495800"/>
          </a:xfrm>
          <a:solidFill>
            <a:srgbClr val="9FD2EE"/>
          </a:solidFill>
        </p:grpSpPr>
        <p:sp>
          <p:nvSpPr>
            <p:cNvPr id="9220" name="Rectangle 5">
              <a:extLst>
                <a:ext uri="{FF2B5EF4-FFF2-40B4-BE49-F238E27FC236}">
                  <a16:creationId xmlns:a16="http://schemas.microsoft.com/office/drawing/2014/main" id="{18275CE6-C230-1342-BD17-25B0D8B3142C}"/>
                </a:ext>
              </a:extLst>
            </p:cNvPr>
            <p:cNvSpPr>
              <a:spLocks noChangeArrowheads="1"/>
            </p:cNvSpPr>
            <p:nvPr/>
          </p:nvSpPr>
          <p:spPr bwMode="auto">
            <a:xfrm>
              <a:off x="3276600" y="990600"/>
              <a:ext cx="5029200" cy="4495800"/>
            </a:xfrm>
            <a:prstGeom prst="rect">
              <a:avLst/>
            </a:prstGeom>
            <a:gr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en-US" altLang="en-US" sz="1500" dirty="0"/>
            </a:p>
          </p:txBody>
        </p:sp>
        <p:pic>
          <p:nvPicPr>
            <p:cNvPr id="9221" name="Picture 4">
              <a:extLst>
                <a:ext uri="{FF2B5EF4-FFF2-40B4-BE49-F238E27FC236}">
                  <a16:creationId xmlns:a16="http://schemas.microsoft.com/office/drawing/2014/main" id="{2A074FD8-B67F-B34F-9A0C-D869614B1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447800"/>
              <a:ext cx="3775953" cy="3479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Rectangle 1">
            <a:extLst>
              <a:ext uri="{FF2B5EF4-FFF2-40B4-BE49-F238E27FC236}">
                <a16:creationId xmlns:a16="http://schemas.microsoft.com/office/drawing/2014/main" id="{A66A42AA-EB60-EA48-9ADD-A6203B1FB4E9}"/>
              </a:ext>
            </a:extLst>
          </p:cNvPr>
          <p:cNvSpPr/>
          <p:nvPr/>
        </p:nvSpPr>
        <p:spPr bwMode="auto">
          <a:xfrm>
            <a:off x="5029200" y="1012654"/>
            <a:ext cx="3886200" cy="3787946"/>
          </a:xfrm>
          <a:prstGeom prst="rect">
            <a:avLst/>
          </a:prstGeom>
          <a:solidFill>
            <a:srgbClr val="FFFF00"/>
          </a:solidFill>
          <a:ln w="9525"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793"/>
            <a:endParaRPr lang="en-US" sz="1500" dirty="0">
              <a:latin typeface="Times New Roman" pitchFamily="-108" charset="0"/>
            </a:endParaRPr>
          </a:p>
        </p:txBody>
      </p:sp>
      <p:sp>
        <p:nvSpPr>
          <p:cNvPr id="4" name="Up Arrow 3">
            <a:extLst>
              <a:ext uri="{FF2B5EF4-FFF2-40B4-BE49-F238E27FC236}">
                <a16:creationId xmlns:a16="http://schemas.microsoft.com/office/drawing/2014/main" id="{433048B4-F51A-9046-857D-1935A01FDADB}"/>
              </a:ext>
            </a:extLst>
          </p:cNvPr>
          <p:cNvSpPr/>
          <p:nvPr/>
        </p:nvSpPr>
        <p:spPr bwMode="auto">
          <a:xfrm>
            <a:off x="6807201" y="1073051"/>
            <a:ext cx="335280" cy="1662164"/>
          </a:xfrm>
          <a:prstGeom prst="up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91"/>
            <a:endParaRPr lang="en-US" dirty="0">
              <a:latin typeface="Times New Roman" pitchFamily="-108" charset="0"/>
            </a:endParaRPr>
          </a:p>
        </p:txBody>
      </p:sp>
      <p:grpSp>
        <p:nvGrpSpPr>
          <p:cNvPr id="7" name="Group 12">
            <a:extLst>
              <a:ext uri="{FF2B5EF4-FFF2-40B4-BE49-F238E27FC236}">
                <a16:creationId xmlns:a16="http://schemas.microsoft.com/office/drawing/2014/main" id="{4CF9DE08-9BBB-BA45-B853-E46B52D1C13F}"/>
              </a:ext>
            </a:extLst>
          </p:cNvPr>
          <p:cNvGrpSpPr>
            <a:grpSpLocks/>
          </p:cNvGrpSpPr>
          <p:nvPr/>
        </p:nvGrpSpPr>
        <p:grpSpPr bwMode="auto">
          <a:xfrm>
            <a:off x="5393187" y="1381055"/>
            <a:ext cx="3776785" cy="3375704"/>
            <a:chOff x="3186959" y="2086237"/>
            <a:chExt cx="5036039" cy="4500340"/>
          </a:xfrm>
        </p:grpSpPr>
        <p:sp>
          <p:nvSpPr>
            <p:cNvPr id="8" name="Rectangle 3">
              <a:extLst>
                <a:ext uri="{FF2B5EF4-FFF2-40B4-BE49-F238E27FC236}">
                  <a16:creationId xmlns:a16="http://schemas.microsoft.com/office/drawing/2014/main" id="{A65F3F23-8648-CE43-B1B5-E50AEA281BFD}"/>
                </a:ext>
              </a:extLst>
            </p:cNvPr>
            <p:cNvSpPr>
              <a:spLocks noChangeArrowheads="1"/>
            </p:cNvSpPr>
            <p:nvPr/>
          </p:nvSpPr>
          <p:spPr bwMode="auto">
            <a:xfrm>
              <a:off x="3186959" y="3304250"/>
              <a:ext cx="4250507" cy="457200"/>
            </a:xfrm>
            <a:prstGeom prst="rect">
              <a:avLst/>
            </a:prstGeom>
            <a:solidFill>
              <a:schemeClr val="accent1">
                <a:alpha val="50980"/>
              </a:schemeClr>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1500" dirty="0"/>
                <a:t>	</a:t>
              </a:r>
              <a:r>
                <a:rPr lang="en-US" altLang="en-US" sz="1200" dirty="0"/>
                <a:t>The Firm’s Resources</a:t>
              </a:r>
            </a:p>
          </p:txBody>
        </p:sp>
        <p:sp>
          <p:nvSpPr>
            <p:cNvPr id="9" name="TextBox 4">
              <a:extLst>
                <a:ext uri="{FF2B5EF4-FFF2-40B4-BE49-F238E27FC236}">
                  <a16:creationId xmlns:a16="http://schemas.microsoft.com/office/drawing/2014/main" id="{9BC27E0E-C47B-B443-B7DC-979FD45EEBBF}"/>
                </a:ext>
              </a:extLst>
            </p:cNvPr>
            <p:cNvSpPr txBox="1">
              <a:spLocks noChangeArrowheads="1"/>
            </p:cNvSpPr>
            <p:nvPr/>
          </p:nvSpPr>
          <p:spPr bwMode="auto">
            <a:xfrm>
              <a:off x="3618428" y="3891542"/>
              <a:ext cx="1101227" cy="184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1050" b="1" dirty="0">
                  <a:solidFill>
                    <a:srgbClr val="800000"/>
                  </a:solidFill>
                </a:rPr>
                <a:t>Tangible</a:t>
              </a:r>
            </a:p>
            <a:p>
              <a:pPr eaLnBrk="1" hangingPunct="1">
                <a:spcBef>
                  <a:spcPct val="0"/>
                </a:spcBef>
                <a:buFontTx/>
                <a:buNone/>
              </a:pPr>
              <a:r>
                <a:rPr lang="en-US" altLang="en-US" sz="1050" dirty="0"/>
                <a:t>Capital</a:t>
              </a:r>
            </a:p>
            <a:p>
              <a:pPr eaLnBrk="1" hangingPunct="1">
                <a:spcBef>
                  <a:spcPct val="0"/>
                </a:spcBef>
                <a:buFontTx/>
                <a:buNone/>
              </a:pPr>
              <a:r>
                <a:rPr lang="en-US" altLang="en-US" sz="1050" dirty="0"/>
                <a:t>Land</a:t>
              </a:r>
            </a:p>
            <a:p>
              <a:pPr eaLnBrk="1" hangingPunct="1">
                <a:spcBef>
                  <a:spcPct val="0"/>
                </a:spcBef>
                <a:buFontTx/>
                <a:buNone/>
              </a:pPr>
              <a:r>
                <a:rPr lang="en-US" altLang="en-US" sz="1050" dirty="0"/>
                <a:t>Buildings</a:t>
              </a:r>
            </a:p>
            <a:p>
              <a:pPr eaLnBrk="1" hangingPunct="1">
                <a:spcBef>
                  <a:spcPct val="0"/>
                </a:spcBef>
                <a:buFontTx/>
                <a:buNone/>
              </a:pPr>
              <a:r>
                <a:rPr lang="en-US" altLang="en-US" sz="1050" dirty="0"/>
                <a:t>Plant</a:t>
              </a:r>
            </a:p>
            <a:p>
              <a:pPr eaLnBrk="1" hangingPunct="1">
                <a:spcBef>
                  <a:spcPct val="0"/>
                </a:spcBef>
                <a:buFontTx/>
                <a:buNone/>
              </a:pPr>
              <a:r>
                <a:rPr lang="en-US" altLang="en-US" sz="1050" dirty="0"/>
                <a:t>Equipment</a:t>
              </a:r>
            </a:p>
            <a:p>
              <a:pPr eaLnBrk="1" hangingPunct="1">
                <a:spcBef>
                  <a:spcPct val="0"/>
                </a:spcBef>
                <a:buFontTx/>
                <a:buNone/>
              </a:pPr>
              <a:r>
                <a:rPr lang="en-US" altLang="en-US" sz="1050" dirty="0"/>
                <a:t>Technology</a:t>
              </a:r>
            </a:p>
            <a:p>
              <a:pPr eaLnBrk="1" hangingPunct="1">
                <a:spcBef>
                  <a:spcPct val="0"/>
                </a:spcBef>
                <a:buFontTx/>
                <a:buNone/>
              </a:pPr>
              <a:r>
                <a:rPr lang="en-US" altLang="en-US" sz="1050" dirty="0"/>
                <a:t>Supplies</a:t>
              </a:r>
            </a:p>
          </p:txBody>
        </p:sp>
        <p:sp>
          <p:nvSpPr>
            <p:cNvPr id="10" name="TextBox 5">
              <a:extLst>
                <a:ext uri="{FF2B5EF4-FFF2-40B4-BE49-F238E27FC236}">
                  <a16:creationId xmlns:a16="http://schemas.microsoft.com/office/drawing/2014/main" id="{C6A8ACB8-B6BF-A64C-9F09-5610B7A76C30}"/>
                </a:ext>
              </a:extLst>
            </p:cNvPr>
            <p:cNvSpPr txBox="1">
              <a:spLocks noChangeArrowheads="1"/>
            </p:cNvSpPr>
            <p:nvPr/>
          </p:nvSpPr>
          <p:spPr bwMode="auto">
            <a:xfrm>
              <a:off x="5502566" y="3878504"/>
              <a:ext cx="2720432" cy="270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1050" b="1" dirty="0">
                  <a:solidFill>
                    <a:srgbClr val="800000"/>
                  </a:solidFill>
                </a:rPr>
                <a:t>Intangible/Human</a:t>
              </a:r>
            </a:p>
            <a:p>
              <a:pPr eaLnBrk="1" hangingPunct="1">
                <a:spcBef>
                  <a:spcPct val="0"/>
                </a:spcBef>
                <a:buFontTx/>
                <a:buNone/>
              </a:pPr>
              <a:r>
                <a:rPr lang="en-US" altLang="en-US" sz="1050" dirty="0"/>
                <a:t>People/Knowledge</a:t>
              </a:r>
            </a:p>
            <a:p>
              <a:pPr eaLnBrk="1" hangingPunct="1">
                <a:spcBef>
                  <a:spcPct val="0"/>
                </a:spcBef>
                <a:buFontTx/>
                <a:buNone/>
              </a:pPr>
              <a:r>
                <a:rPr lang="en-US" altLang="en-US" sz="1050" dirty="0"/>
                <a:t>Culture</a:t>
              </a:r>
            </a:p>
            <a:p>
              <a:pPr eaLnBrk="1" hangingPunct="1">
                <a:spcBef>
                  <a:spcPct val="0"/>
                </a:spcBef>
                <a:buFontTx/>
                <a:buNone/>
              </a:pPr>
              <a:r>
                <a:rPr lang="en-US" altLang="en-US" sz="1050" dirty="0"/>
                <a:t>Brand Equity/Reputation</a:t>
              </a:r>
            </a:p>
            <a:p>
              <a:pPr eaLnBrk="1" hangingPunct="1">
                <a:spcBef>
                  <a:spcPct val="0"/>
                </a:spcBef>
                <a:buFontTx/>
                <a:buNone/>
              </a:pPr>
              <a:r>
                <a:rPr lang="en-US" altLang="en-US" sz="1050" dirty="0"/>
                <a:t>Partnerships</a:t>
              </a:r>
            </a:p>
            <a:p>
              <a:pPr eaLnBrk="1" hangingPunct="1">
                <a:spcBef>
                  <a:spcPct val="0"/>
                </a:spcBef>
                <a:buFontTx/>
                <a:buNone/>
              </a:pPr>
              <a:r>
                <a:rPr lang="en-US" altLang="en-US" sz="1050" dirty="0"/>
                <a:t>Intellectual Property</a:t>
              </a:r>
            </a:p>
            <a:p>
              <a:pPr eaLnBrk="1" hangingPunct="1">
                <a:spcBef>
                  <a:spcPct val="0"/>
                </a:spcBef>
                <a:buFontTx/>
                <a:buNone/>
              </a:pPr>
              <a:r>
                <a:rPr lang="en-US" altLang="en-US" sz="1050" dirty="0"/>
                <a:t>Organizational Resources (effective strategic </a:t>
              </a:r>
            </a:p>
            <a:p>
              <a:pPr eaLnBrk="1" hangingPunct="1">
                <a:spcBef>
                  <a:spcPct val="0"/>
                </a:spcBef>
                <a:buFontTx/>
                <a:buNone/>
              </a:pPr>
              <a:r>
                <a:rPr lang="en-US" altLang="en-US" sz="1050" dirty="0"/>
                <a:t>planning, strong culture of innovation,</a:t>
              </a:r>
            </a:p>
            <a:p>
              <a:pPr eaLnBrk="1" hangingPunct="1">
                <a:spcBef>
                  <a:spcPct val="0"/>
                </a:spcBef>
                <a:buFontTx/>
                <a:buNone/>
              </a:pPr>
              <a:r>
                <a:rPr lang="en-US" altLang="en-US" sz="1050" dirty="0"/>
                <a:t>unique location)</a:t>
              </a:r>
            </a:p>
            <a:p>
              <a:pPr eaLnBrk="1" hangingPunct="1">
                <a:spcBef>
                  <a:spcPct val="0"/>
                </a:spcBef>
                <a:buFontTx/>
                <a:buNone/>
              </a:pPr>
              <a:endParaRPr lang="en-US" altLang="en-US" sz="1050" dirty="0"/>
            </a:p>
          </p:txBody>
        </p:sp>
        <p:sp>
          <p:nvSpPr>
            <p:cNvPr id="13" name="Rectangle 10">
              <a:extLst>
                <a:ext uri="{FF2B5EF4-FFF2-40B4-BE49-F238E27FC236}">
                  <a16:creationId xmlns:a16="http://schemas.microsoft.com/office/drawing/2014/main" id="{02D3B06F-27E1-2542-9677-95DD4300C5F0}"/>
                </a:ext>
              </a:extLst>
            </p:cNvPr>
            <p:cNvSpPr>
              <a:spLocks noChangeArrowheads="1"/>
            </p:cNvSpPr>
            <p:nvPr/>
          </p:nvSpPr>
          <p:spPr bwMode="auto">
            <a:xfrm>
              <a:off x="4021799" y="2711128"/>
              <a:ext cx="2836147" cy="457200"/>
            </a:xfrm>
            <a:prstGeom prst="rect">
              <a:avLst/>
            </a:prstGeom>
            <a:solidFill>
              <a:schemeClr val="accent1">
                <a:alpha val="50980"/>
              </a:schemeClr>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1200" dirty="0"/>
                <a:t>               Capabilities</a:t>
              </a:r>
            </a:p>
          </p:txBody>
        </p:sp>
        <p:sp>
          <p:nvSpPr>
            <p:cNvPr id="14" name="Rectangle 11">
              <a:extLst>
                <a:ext uri="{FF2B5EF4-FFF2-40B4-BE49-F238E27FC236}">
                  <a16:creationId xmlns:a16="http://schemas.microsoft.com/office/drawing/2014/main" id="{5340BBA2-965B-EF48-B0A6-12C015158A50}"/>
                </a:ext>
              </a:extLst>
            </p:cNvPr>
            <p:cNvSpPr>
              <a:spLocks noChangeArrowheads="1"/>
            </p:cNvSpPr>
            <p:nvPr/>
          </p:nvSpPr>
          <p:spPr bwMode="auto">
            <a:xfrm>
              <a:off x="4301915" y="2086237"/>
              <a:ext cx="2133738" cy="381000"/>
            </a:xfrm>
            <a:prstGeom prst="rect">
              <a:avLst/>
            </a:prstGeom>
            <a:solidFill>
              <a:schemeClr val="accent1">
                <a:alpha val="50980"/>
              </a:schemeClr>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1050" dirty="0"/>
                <a:t>      Core Competencies</a:t>
              </a:r>
            </a:p>
          </p:txBody>
        </p:sp>
      </p:grpSp>
      <p:sp>
        <p:nvSpPr>
          <p:cNvPr id="15" name="Rectangle 3">
            <a:extLst>
              <a:ext uri="{FF2B5EF4-FFF2-40B4-BE49-F238E27FC236}">
                <a16:creationId xmlns:a16="http://schemas.microsoft.com/office/drawing/2014/main" id="{F371016C-022F-DF46-9B2D-43E227541084}"/>
              </a:ext>
            </a:extLst>
          </p:cNvPr>
          <p:cNvSpPr>
            <a:spLocks noChangeArrowheads="1"/>
          </p:cNvSpPr>
          <p:nvPr/>
        </p:nvSpPr>
        <p:spPr bwMode="auto">
          <a:xfrm>
            <a:off x="126166" y="149720"/>
            <a:ext cx="55906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1800" dirty="0">
                <a:latin typeface="Calibri" panose="020F0502020204030204" pitchFamily="34" charset="0"/>
                <a:cs typeface="Calibri" panose="020F0502020204030204" pitchFamily="34" charset="0"/>
              </a:rPr>
              <a:t>MGT8803 Business Fundamentals for Analytics</a:t>
            </a:r>
            <a:br>
              <a:rPr lang="en-US" altLang="en-US" sz="1800" dirty="0">
                <a:latin typeface="Calibri" panose="020F0502020204030204" pitchFamily="34" charset="0"/>
                <a:cs typeface="Calibri" panose="020F0502020204030204" pitchFamily="34" charset="0"/>
              </a:rPr>
            </a:br>
            <a:r>
              <a:rPr lang="en-US" altLang="en-US" sz="1800" dirty="0">
                <a:latin typeface="Calibri" panose="020F0502020204030204" pitchFamily="34" charset="0"/>
                <a:cs typeface="Calibri" panose="020F0502020204030204" pitchFamily="34" charset="0"/>
              </a:rPr>
              <a:t>Video Conference Call #12</a:t>
            </a:r>
            <a:br>
              <a:rPr lang="en-US" altLang="en-US" sz="1800" dirty="0">
                <a:latin typeface="Calibri" panose="020F0502020204030204" pitchFamily="34" charset="0"/>
                <a:cs typeface="Calibri" panose="020F0502020204030204" pitchFamily="34" charset="0"/>
              </a:rPr>
            </a:br>
            <a:r>
              <a:rPr lang="en-US" altLang="en-US" sz="1800" dirty="0">
                <a:latin typeface="Calibri" panose="020F0502020204030204" pitchFamily="34" charset="0"/>
                <a:cs typeface="Calibri" panose="020F0502020204030204" pitchFamily="34" charset="0"/>
              </a:rPr>
              <a:t>Internal Analysis</a:t>
            </a:r>
            <a:endParaRPr lang="en-US" altLang="en-US" sz="1800" dirty="0"/>
          </a:p>
        </p:txBody>
      </p:sp>
      <p:sp>
        <p:nvSpPr>
          <p:cNvPr id="5" name="Rectangle 4">
            <a:extLst>
              <a:ext uri="{FF2B5EF4-FFF2-40B4-BE49-F238E27FC236}">
                <a16:creationId xmlns:a16="http://schemas.microsoft.com/office/drawing/2014/main" id="{EC9DEE72-9F32-754F-B37F-3DBC90ADE192}"/>
              </a:ext>
            </a:extLst>
          </p:cNvPr>
          <p:cNvSpPr/>
          <p:nvPr/>
        </p:nvSpPr>
        <p:spPr bwMode="auto">
          <a:xfrm>
            <a:off x="7093220" y="2725434"/>
            <a:ext cx="1666812" cy="20117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91"/>
            <a:endParaRPr lang="en-US" dirty="0">
              <a:latin typeface="Times New Roman" pitchFamily="-108" charset="0"/>
            </a:endParaRPr>
          </a:p>
        </p:txBody>
      </p:sp>
    </p:spTree>
    <p:extLst>
      <p:ext uri="{BB962C8B-B14F-4D97-AF65-F5344CB8AC3E}">
        <p14:creationId xmlns:p14="http://schemas.microsoft.com/office/powerpoint/2010/main" val="1109726508"/>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3B8E6B38-92E4-5A4C-AFDA-058AFCE895E0}"/>
              </a:ext>
            </a:extLst>
          </p:cNvPr>
          <p:cNvSpPr/>
          <p:nvPr/>
        </p:nvSpPr>
        <p:spPr bwMode="auto">
          <a:xfrm flipH="1">
            <a:off x="4097400" y="611385"/>
            <a:ext cx="4025442" cy="5115560"/>
          </a:xfrm>
          <a:prstGeom prst="parallelogram">
            <a:avLst>
              <a:gd name="adj" fmla="val 65721"/>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91"/>
            <a:endParaRPr lang="en-US" dirty="0">
              <a:latin typeface="Times New Roman" pitchFamily="-108" charset="0"/>
            </a:endParaRPr>
          </a:p>
        </p:txBody>
      </p:sp>
      <p:sp>
        <p:nvSpPr>
          <p:cNvPr id="12290" name="Rectangle 3">
            <a:extLst>
              <a:ext uri="{FF2B5EF4-FFF2-40B4-BE49-F238E27FC236}">
                <a16:creationId xmlns:a16="http://schemas.microsoft.com/office/drawing/2014/main" id="{C1B8AC07-6B58-3C42-9450-A2F95A5590DC}"/>
              </a:ext>
            </a:extLst>
          </p:cNvPr>
          <p:cNvSpPr>
            <a:spLocks noChangeArrowheads="1"/>
          </p:cNvSpPr>
          <p:nvPr/>
        </p:nvSpPr>
        <p:spPr bwMode="auto">
          <a:xfrm>
            <a:off x="1031808" y="1162489"/>
            <a:ext cx="729297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en-US" altLang="en-US" sz="1800" dirty="0">
              <a:solidFill>
                <a:srgbClr val="003366"/>
              </a:solidFill>
            </a:endParaRPr>
          </a:p>
          <a:p>
            <a:pPr eaLnBrk="1" hangingPunct="1">
              <a:spcBef>
                <a:spcPct val="0"/>
              </a:spcBef>
              <a:buFontTx/>
              <a:buNone/>
            </a:pPr>
            <a:r>
              <a:rPr lang="en-US" altLang="en-US" sz="1800" dirty="0">
                <a:solidFill>
                  <a:srgbClr val="003366"/>
                </a:solidFill>
              </a:rPr>
              <a:t>VRIO</a:t>
            </a:r>
          </a:p>
          <a:p>
            <a:pPr eaLnBrk="1" hangingPunct="1">
              <a:spcBef>
                <a:spcPct val="0"/>
              </a:spcBef>
              <a:buFontTx/>
              <a:buNone/>
            </a:pPr>
            <a:endParaRPr lang="en-US" altLang="en-US" sz="1800" dirty="0">
              <a:solidFill>
                <a:srgbClr val="003366"/>
              </a:solidFill>
            </a:endParaRPr>
          </a:p>
          <a:p>
            <a:pPr eaLnBrk="1" hangingPunct="1">
              <a:spcBef>
                <a:spcPct val="0"/>
              </a:spcBef>
              <a:buFontTx/>
              <a:buNone/>
            </a:pPr>
            <a:endParaRPr lang="en-US" altLang="en-US" sz="1800" dirty="0">
              <a:solidFill>
                <a:srgbClr val="003366"/>
              </a:solidFill>
            </a:endParaRPr>
          </a:p>
          <a:p>
            <a:pPr eaLnBrk="1" hangingPunct="1">
              <a:spcBef>
                <a:spcPct val="0"/>
              </a:spcBef>
              <a:buFontTx/>
              <a:buNone/>
            </a:pPr>
            <a:endParaRPr lang="en-US" altLang="en-US" sz="1800" dirty="0">
              <a:solidFill>
                <a:srgbClr val="003366"/>
              </a:solidFill>
            </a:endParaRPr>
          </a:p>
          <a:p>
            <a:pPr eaLnBrk="1" hangingPunct="1">
              <a:spcBef>
                <a:spcPct val="0"/>
              </a:spcBef>
              <a:buFontTx/>
              <a:buNone/>
            </a:pPr>
            <a:r>
              <a:rPr lang="en-US" altLang="en-US" sz="1800" dirty="0">
                <a:solidFill>
                  <a:srgbClr val="003366"/>
                </a:solidFill>
              </a:rPr>
              <a:t>Value Chain Analysis</a:t>
            </a:r>
          </a:p>
          <a:p>
            <a:pPr eaLnBrk="1" hangingPunct="1">
              <a:spcBef>
                <a:spcPct val="0"/>
              </a:spcBef>
              <a:buFontTx/>
              <a:buNone/>
            </a:pPr>
            <a:endParaRPr lang="en-US" altLang="en-US" sz="1800" dirty="0">
              <a:solidFill>
                <a:srgbClr val="003366"/>
              </a:solidFill>
            </a:endParaRPr>
          </a:p>
          <a:p>
            <a:pPr eaLnBrk="1" hangingPunct="1">
              <a:spcBef>
                <a:spcPct val="0"/>
              </a:spcBef>
              <a:buFontTx/>
              <a:buNone/>
            </a:pPr>
            <a:endParaRPr lang="en-US" altLang="en-US" sz="1800" dirty="0">
              <a:solidFill>
                <a:srgbClr val="003366"/>
              </a:solidFill>
            </a:endParaRPr>
          </a:p>
          <a:p>
            <a:pPr eaLnBrk="1" hangingPunct="1">
              <a:spcBef>
                <a:spcPct val="0"/>
              </a:spcBef>
              <a:buFontTx/>
              <a:buNone/>
            </a:pPr>
            <a:endParaRPr lang="en-US" altLang="en-US" sz="1800" dirty="0">
              <a:solidFill>
                <a:srgbClr val="003366"/>
              </a:solidFill>
            </a:endParaRPr>
          </a:p>
          <a:p>
            <a:pPr eaLnBrk="1" hangingPunct="1">
              <a:spcBef>
                <a:spcPct val="0"/>
              </a:spcBef>
              <a:buFontTx/>
              <a:buNone/>
            </a:pPr>
            <a:r>
              <a:rPr lang="en-US" altLang="en-US" sz="1800" dirty="0">
                <a:solidFill>
                  <a:srgbClr val="003366"/>
                </a:solidFill>
              </a:rPr>
              <a:t>Benchmarking</a:t>
            </a:r>
          </a:p>
          <a:p>
            <a:pPr eaLnBrk="1" hangingPunct="1">
              <a:spcBef>
                <a:spcPct val="0"/>
              </a:spcBef>
              <a:buFontTx/>
              <a:buNone/>
            </a:pPr>
            <a:endParaRPr lang="en-US" altLang="en-US" sz="1800" dirty="0">
              <a:solidFill>
                <a:srgbClr val="003366"/>
              </a:solidFill>
            </a:endParaRPr>
          </a:p>
          <a:p>
            <a:pPr eaLnBrk="1" hangingPunct="1">
              <a:spcBef>
                <a:spcPct val="0"/>
              </a:spcBef>
              <a:buFontTx/>
              <a:buNone/>
            </a:pPr>
            <a:endParaRPr lang="en-US" altLang="en-US" sz="1800" dirty="0">
              <a:solidFill>
                <a:srgbClr val="003366"/>
              </a:solidFill>
            </a:endParaRPr>
          </a:p>
          <a:p>
            <a:pPr eaLnBrk="1" hangingPunct="1">
              <a:spcBef>
                <a:spcPct val="0"/>
              </a:spcBef>
              <a:buFontTx/>
              <a:buNone/>
            </a:pPr>
            <a:endParaRPr lang="en-US" altLang="en-US" sz="1800" dirty="0">
              <a:solidFill>
                <a:srgbClr val="003366"/>
              </a:solidFill>
            </a:endParaRPr>
          </a:p>
          <a:p>
            <a:pPr eaLnBrk="1" hangingPunct="1">
              <a:spcBef>
                <a:spcPct val="0"/>
              </a:spcBef>
              <a:buFontTx/>
              <a:buNone/>
            </a:pPr>
            <a:r>
              <a:rPr lang="en-US" altLang="en-US" sz="1800" dirty="0">
                <a:solidFill>
                  <a:srgbClr val="003366"/>
                </a:solidFill>
              </a:rPr>
              <a:t>Financial Analysis (key ratio analysis)</a:t>
            </a:r>
          </a:p>
        </p:txBody>
      </p:sp>
      <p:pic>
        <p:nvPicPr>
          <p:cNvPr id="4" name="Picture 3" descr="Screen Shot 2015-08-14 at 11.24.52 AM.png">
            <a:extLst>
              <a:ext uri="{FF2B5EF4-FFF2-40B4-BE49-F238E27FC236}">
                <a16:creationId xmlns:a16="http://schemas.microsoft.com/office/drawing/2014/main" id="{C9CA90F8-6494-B046-BA02-BFCF16895E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9984" y="1848249"/>
            <a:ext cx="1625100" cy="119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D935C1EE-8495-8A40-8C79-8F699CDE4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534" y="3169165"/>
            <a:ext cx="2095173" cy="114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CEC7CA70-8A61-EB42-B344-DD0B46692BF8}"/>
              </a:ext>
            </a:extLst>
          </p:cNvPr>
          <p:cNvSpPr>
            <a:spLocks noChangeArrowheads="1"/>
          </p:cNvSpPr>
          <p:nvPr/>
        </p:nvSpPr>
        <p:spPr bwMode="auto">
          <a:xfrm>
            <a:off x="126166" y="149720"/>
            <a:ext cx="55906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1800" dirty="0">
                <a:latin typeface="Calibri" panose="020F0502020204030204" pitchFamily="34" charset="0"/>
                <a:cs typeface="Calibri" panose="020F0502020204030204" pitchFamily="34" charset="0"/>
              </a:rPr>
              <a:t>MGT8803Business Fundamentals for Analytics</a:t>
            </a:r>
            <a:br>
              <a:rPr lang="en-US" altLang="en-US" sz="1800" dirty="0">
                <a:latin typeface="Calibri" panose="020F0502020204030204" pitchFamily="34" charset="0"/>
                <a:cs typeface="Calibri" panose="020F0502020204030204" pitchFamily="34" charset="0"/>
              </a:rPr>
            </a:br>
            <a:r>
              <a:rPr lang="en-US" altLang="en-US" sz="1800" dirty="0">
                <a:latin typeface="Calibri" panose="020F0502020204030204" pitchFamily="34" charset="0"/>
                <a:cs typeface="Calibri" panose="020F0502020204030204" pitchFamily="34" charset="0"/>
              </a:rPr>
              <a:t>Video Conference Call #12</a:t>
            </a:r>
            <a:br>
              <a:rPr lang="en-US" altLang="en-US" sz="1800" dirty="0">
                <a:latin typeface="Calibri" panose="020F0502020204030204" pitchFamily="34" charset="0"/>
                <a:cs typeface="Calibri" panose="020F0502020204030204" pitchFamily="34" charset="0"/>
              </a:rPr>
            </a:br>
            <a:r>
              <a:rPr lang="en-US" altLang="en-US" sz="1800" dirty="0">
                <a:latin typeface="Calibri" panose="020F0502020204030204" pitchFamily="34" charset="0"/>
                <a:cs typeface="Calibri" panose="020F0502020204030204" pitchFamily="34" charset="0"/>
              </a:rPr>
              <a:t>Internal Analysis</a:t>
            </a:r>
            <a:endParaRPr lang="en-US" altLang="en-US" sz="1800" dirty="0"/>
          </a:p>
        </p:txBody>
      </p:sp>
      <p:pic>
        <p:nvPicPr>
          <p:cNvPr id="7" name="Picture 6">
            <a:extLst>
              <a:ext uri="{FF2B5EF4-FFF2-40B4-BE49-F238E27FC236}">
                <a16:creationId xmlns:a16="http://schemas.microsoft.com/office/drawing/2014/main" id="{D2630247-D02D-5B41-9512-2FA7A1BD6F4B}"/>
              </a:ext>
            </a:extLst>
          </p:cNvPr>
          <p:cNvPicPr>
            <a:picLocks noChangeAspect="1"/>
          </p:cNvPicPr>
          <p:nvPr/>
        </p:nvPicPr>
        <p:blipFill>
          <a:blip r:embed="rId4"/>
          <a:stretch>
            <a:fillRect/>
          </a:stretch>
        </p:blipFill>
        <p:spPr>
          <a:xfrm>
            <a:off x="5716768" y="4399258"/>
            <a:ext cx="1873722" cy="1155649"/>
          </a:xfrm>
          <a:prstGeom prst="rect">
            <a:avLst/>
          </a:prstGeom>
        </p:spPr>
      </p:pic>
      <p:pic>
        <p:nvPicPr>
          <p:cNvPr id="10" name="Content Placeholder 3" descr="Screen Shot 2015-08-14 at 10.44.02 AM.png">
            <a:extLst>
              <a:ext uri="{FF2B5EF4-FFF2-40B4-BE49-F238E27FC236}">
                <a16:creationId xmlns:a16="http://schemas.microsoft.com/office/drawing/2014/main" id="{37CA6BC6-1BA5-5447-8DF4-0708F6C0C9E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t="-38535" b="-38535"/>
          <a:stretch>
            <a:fillRect/>
          </a:stretch>
        </p:blipFill>
        <p:spPr>
          <a:xfrm>
            <a:off x="3051890" y="611385"/>
            <a:ext cx="2091019" cy="1492532"/>
          </a:xfrm>
        </p:spPr>
      </p:pic>
    </p:spTree>
    <p:extLst>
      <p:ext uri="{BB962C8B-B14F-4D97-AF65-F5344CB8AC3E}">
        <p14:creationId xmlns:p14="http://schemas.microsoft.com/office/powerpoint/2010/main" val="2980731100"/>
      </p:ext>
    </p:extLst>
  </p:cSld>
  <p:clrMapOvr>
    <a:masterClrMapping/>
  </p:clrMapOvr>
  <p:transition>
    <p:check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E400FC-D22D-D147-BE46-F8453E4FE9FC}"/>
              </a:ext>
            </a:extLst>
          </p:cNvPr>
          <p:cNvSpPr/>
          <p:nvPr/>
        </p:nvSpPr>
        <p:spPr>
          <a:xfrm>
            <a:off x="126999" y="0"/>
            <a:ext cx="6195423" cy="1015663"/>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#12</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Firm Structure</a:t>
            </a:r>
            <a:endParaRPr lang="en-US" dirty="0"/>
          </a:p>
        </p:txBody>
      </p:sp>
      <p:grpSp>
        <p:nvGrpSpPr>
          <p:cNvPr id="4" name="Group 2">
            <a:extLst>
              <a:ext uri="{FF2B5EF4-FFF2-40B4-BE49-F238E27FC236}">
                <a16:creationId xmlns:a16="http://schemas.microsoft.com/office/drawing/2014/main" id="{53FB69C3-6D60-6646-85D9-427E1CF6008B}"/>
              </a:ext>
            </a:extLst>
          </p:cNvPr>
          <p:cNvGrpSpPr>
            <a:grpSpLocks/>
          </p:cNvGrpSpPr>
          <p:nvPr/>
        </p:nvGrpSpPr>
        <p:grpSpPr bwMode="auto">
          <a:xfrm>
            <a:off x="1872164" y="1499509"/>
            <a:ext cx="4666390" cy="2634762"/>
            <a:chOff x="1554157" y="1219200"/>
            <a:chExt cx="9077152" cy="4724400"/>
          </a:xfrm>
        </p:grpSpPr>
        <p:sp>
          <p:nvSpPr>
            <p:cNvPr id="8" name="Rectangle 2">
              <a:extLst>
                <a:ext uri="{FF2B5EF4-FFF2-40B4-BE49-F238E27FC236}">
                  <a16:creationId xmlns:a16="http://schemas.microsoft.com/office/drawing/2014/main" id="{856F7197-5EC2-4C43-B424-222DA6E47BDA}"/>
                </a:ext>
              </a:extLst>
            </p:cNvPr>
            <p:cNvSpPr>
              <a:spLocks noChangeArrowheads="1"/>
            </p:cNvSpPr>
            <p:nvPr/>
          </p:nvSpPr>
          <p:spPr bwMode="auto">
            <a:xfrm>
              <a:off x="5830708" y="1219200"/>
              <a:ext cx="1413924" cy="762001"/>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CEO/</a:t>
              </a:r>
            </a:p>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President</a:t>
              </a:r>
            </a:p>
          </p:txBody>
        </p:sp>
        <p:sp>
          <p:nvSpPr>
            <p:cNvPr id="9" name="Rectangle 3">
              <a:extLst>
                <a:ext uri="{FF2B5EF4-FFF2-40B4-BE49-F238E27FC236}">
                  <a16:creationId xmlns:a16="http://schemas.microsoft.com/office/drawing/2014/main" id="{D94F8065-57F6-DA48-93A5-FC863417E50B}"/>
                </a:ext>
              </a:extLst>
            </p:cNvPr>
            <p:cNvSpPr>
              <a:spLocks noChangeArrowheads="1"/>
            </p:cNvSpPr>
            <p:nvPr/>
          </p:nvSpPr>
          <p:spPr bwMode="auto">
            <a:xfrm>
              <a:off x="1554157" y="2438401"/>
              <a:ext cx="2029175" cy="685799"/>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EVP</a:t>
              </a:r>
            </a:p>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Infant  Apparel</a:t>
              </a:r>
            </a:p>
          </p:txBody>
        </p:sp>
        <p:sp>
          <p:nvSpPr>
            <p:cNvPr id="10" name="Rectangle 4">
              <a:extLst>
                <a:ext uri="{FF2B5EF4-FFF2-40B4-BE49-F238E27FC236}">
                  <a16:creationId xmlns:a16="http://schemas.microsoft.com/office/drawing/2014/main" id="{CBC4D2D3-56EC-2042-B4A9-0A9DFC77D0EA}"/>
                </a:ext>
              </a:extLst>
            </p:cNvPr>
            <p:cNvSpPr>
              <a:spLocks noChangeArrowheads="1"/>
            </p:cNvSpPr>
            <p:nvPr/>
          </p:nvSpPr>
          <p:spPr bwMode="auto">
            <a:xfrm>
              <a:off x="5638800" y="2438401"/>
              <a:ext cx="1792112" cy="685799"/>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CTO</a:t>
              </a:r>
            </a:p>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(Technology)</a:t>
              </a:r>
            </a:p>
          </p:txBody>
        </p:sp>
        <p:sp>
          <p:nvSpPr>
            <p:cNvPr id="11" name="Rectangle 5">
              <a:extLst>
                <a:ext uri="{FF2B5EF4-FFF2-40B4-BE49-F238E27FC236}">
                  <a16:creationId xmlns:a16="http://schemas.microsoft.com/office/drawing/2014/main" id="{1D304231-C02D-0842-A10C-115E05EFB062}"/>
                </a:ext>
              </a:extLst>
            </p:cNvPr>
            <p:cNvSpPr>
              <a:spLocks noChangeArrowheads="1"/>
            </p:cNvSpPr>
            <p:nvPr/>
          </p:nvSpPr>
          <p:spPr bwMode="auto">
            <a:xfrm>
              <a:off x="7583308" y="2438401"/>
              <a:ext cx="1415989" cy="685799"/>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CFO</a:t>
              </a:r>
            </a:p>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(Finance)</a:t>
              </a:r>
            </a:p>
          </p:txBody>
        </p:sp>
        <p:sp>
          <p:nvSpPr>
            <p:cNvPr id="12" name="Rectangle 6">
              <a:extLst>
                <a:ext uri="{FF2B5EF4-FFF2-40B4-BE49-F238E27FC236}">
                  <a16:creationId xmlns:a16="http://schemas.microsoft.com/office/drawing/2014/main" id="{85A9A6C1-D529-4A4F-83C0-70596FCE1022}"/>
                </a:ext>
              </a:extLst>
            </p:cNvPr>
            <p:cNvSpPr>
              <a:spLocks noChangeArrowheads="1"/>
            </p:cNvSpPr>
            <p:nvPr/>
          </p:nvSpPr>
          <p:spPr bwMode="auto">
            <a:xfrm>
              <a:off x="9107310" y="2438401"/>
              <a:ext cx="1523999" cy="685799"/>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SVP</a:t>
              </a:r>
            </a:p>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HR</a:t>
              </a:r>
            </a:p>
          </p:txBody>
        </p:sp>
        <p:sp>
          <p:nvSpPr>
            <p:cNvPr id="13" name="Rectangle 14">
              <a:extLst>
                <a:ext uri="{FF2B5EF4-FFF2-40B4-BE49-F238E27FC236}">
                  <a16:creationId xmlns:a16="http://schemas.microsoft.com/office/drawing/2014/main" id="{977CC7C8-79C3-5C46-A886-3436AD967C34}"/>
                </a:ext>
              </a:extLst>
            </p:cNvPr>
            <p:cNvSpPr>
              <a:spLocks noChangeArrowheads="1"/>
            </p:cNvSpPr>
            <p:nvPr/>
          </p:nvSpPr>
          <p:spPr bwMode="auto">
            <a:xfrm>
              <a:off x="3716105" y="2438401"/>
              <a:ext cx="1828799" cy="685799"/>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EVP</a:t>
              </a:r>
            </a:p>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Infant  Toys</a:t>
              </a:r>
            </a:p>
          </p:txBody>
        </p:sp>
        <p:sp>
          <p:nvSpPr>
            <p:cNvPr id="14" name="Rectangle 10">
              <a:extLst>
                <a:ext uri="{FF2B5EF4-FFF2-40B4-BE49-F238E27FC236}">
                  <a16:creationId xmlns:a16="http://schemas.microsoft.com/office/drawing/2014/main" id="{92FCDE15-9FBF-E041-8E05-F2CEAE0FF405}"/>
                </a:ext>
              </a:extLst>
            </p:cNvPr>
            <p:cNvSpPr>
              <a:spLocks noChangeArrowheads="1"/>
            </p:cNvSpPr>
            <p:nvPr/>
          </p:nvSpPr>
          <p:spPr bwMode="auto">
            <a:xfrm>
              <a:off x="2274911" y="5181599"/>
              <a:ext cx="1574601" cy="762001"/>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Design</a:t>
              </a:r>
            </a:p>
          </p:txBody>
        </p:sp>
        <p:sp>
          <p:nvSpPr>
            <p:cNvPr id="15" name="Rectangle 11">
              <a:extLst>
                <a:ext uri="{FF2B5EF4-FFF2-40B4-BE49-F238E27FC236}">
                  <a16:creationId xmlns:a16="http://schemas.microsoft.com/office/drawing/2014/main" id="{0449FED6-F99A-6242-A080-87E5598516D0}"/>
                </a:ext>
              </a:extLst>
            </p:cNvPr>
            <p:cNvSpPr>
              <a:spLocks noChangeArrowheads="1"/>
            </p:cNvSpPr>
            <p:nvPr/>
          </p:nvSpPr>
          <p:spPr bwMode="auto">
            <a:xfrm>
              <a:off x="2287586" y="4343401"/>
              <a:ext cx="1561924" cy="762001"/>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endParaRPr lang="en-US" altLang="en-US" sz="1000" dirty="0">
                <a:latin typeface="Helvetica" panose="020B0604020202020204" pitchFamily="34" charset="0"/>
                <a:cs typeface="Helvetica" panose="020B0604020202020204" pitchFamily="34" charset="0"/>
              </a:endParaRPr>
            </a:p>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Production</a:t>
              </a:r>
            </a:p>
          </p:txBody>
        </p:sp>
        <p:sp>
          <p:nvSpPr>
            <p:cNvPr id="16" name="Rectangle 12">
              <a:extLst>
                <a:ext uri="{FF2B5EF4-FFF2-40B4-BE49-F238E27FC236}">
                  <a16:creationId xmlns:a16="http://schemas.microsoft.com/office/drawing/2014/main" id="{07C3F99A-0B61-1A4D-BF47-4C90CA013556}"/>
                </a:ext>
              </a:extLst>
            </p:cNvPr>
            <p:cNvSpPr>
              <a:spLocks noChangeArrowheads="1"/>
            </p:cNvSpPr>
            <p:nvPr/>
          </p:nvSpPr>
          <p:spPr bwMode="auto">
            <a:xfrm>
              <a:off x="2309062" y="3505200"/>
              <a:ext cx="1540448" cy="762001"/>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Marketing and Sales</a:t>
              </a:r>
            </a:p>
          </p:txBody>
        </p:sp>
        <p:cxnSp>
          <p:nvCxnSpPr>
            <p:cNvPr id="17" name="Straight Connector 16">
              <a:extLst>
                <a:ext uri="{FF2B5EF4-FFF2-40B4-BE49-F238E27FC236}">
                  <a16:creationId xmlns:a16="http://schemas.microsoft.com/office/drawing/2014/main" id="{CC133D9F-42F0-F549-8FD7-0744BA6E1971}"/>
                </a:ext>
              </a:extLst>
            </p:cNvPr>
            <p:cNvCxnSpPr>
              <a:cxnSpLocks noChangeShapeType="1"/>
            </p:cNvCxnSpPr>
            <p:nvPr/>
          </p:nvCxnSpPr>
          <p:spPr bwMode="auto">
            <a:xfrm rot="5400000">
              <a:off x="647701" y="4381500"/>
              <a:ext cx="2514600"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Straight Connector 18">
              <a:extLst>
                <a:ext uri="{FF2B5EF4-FFF2-40B4-BE49-F238E27FC236}">
                  <a16:creationId xmlns:a16="http://schemas.microsoft.com/office/drawing/2014/main" id="{8CEA147D-6A91-9B4C-901B-B1563EDC414C}"/>
                </a:ext>
              </a:extLst>
            </p:cNvPr>
            <p:cNvCxnSpPr>
              <a:cxnSpLocks noChangeShapeType="1"/>
              <a:endCxn id="16" idx="1"/>
            </p:cNvCxnSpPr>
            <p:nvPr/>
          </p:nvCxnSpPr>
          <p:spPr bwMode="auto">
            <a:xfrm>
              <a:off x="1903413" y="3886201"/>
              <a:ext cx="4056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Straight Connector 20">
              <a:extLst>
                <a:ext uri="{FF2B5EF4-FFF2-40B4-BE49-F238E27FC236}">
                  <a16:creationId xmlns:a16="http://schemas.microsoft.com/office/drawing/2014/main" id="{025BCF5B-395F-304F-978A-54A05C9E605B}"/>
                </a:ext>
              </a:extLst>
            </p:cNvPr>
            <p:cNvCxnSpPr>
              <a:cxnSpLocks noChangeShapeType="1"/>
              <a:endCxn id="15" idx="1"/>
            </p:cNvCxnSpPr>
            <p:nvPr/>
          </p:nvCxnSpPr>
          <p:spPr bwMode="auto">
            <a:xfrm>
              <a:off x="1903413" y="4724401"/>
              <a:ext cx="3841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Straight Connector 23">
              <a:extLst>
                <a:ext uri="{FF2B5EF4-FFF2-40B4-BE49-F238E27FC236}">
                  <a16:creationId xmlns:a16="http://schemas.microsoft.com/office/drawing/2014/main" id="{4AEB0E44-F5F3-CC42-B042-7C43FB283954}"/>
                </a:ext>
              </a:extLst>
            </p:cNvPr>
            <p:cNvCxnSpPr>
              <a:cxnSpLocks noChangeShapeType="1"/>
            </p:cNvCxnSpPr>
            <p:nvPr/>
          </p:nvCxnSpPr>
          <p:spPr bwMode="auto">
            <a:xfrm>
              <a:off x="1905000" y="5638800"/>
              <a:ext cx="381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1" name="Rectangle 26">
              <a:extLst>
                <a:ext uri="{FF2B5EF4-FFF2-40B4-BE49-F238E27FC236}">
                  <a16:creationId xmlns:a16="http://schemas.microsoft.com/office/drawing/2014/main" id="{02126973-4C21-2248-A3C3-040B96BBA7E2}"/>
                </a:ext>
              </a:extLst>
            </p:cNvPr>
            <p:cNvSpPr>
              <a:spLocks noChangeArrowheads="1"/>
            </p:cNvSpPr>
            <p:nvPr/>
          </p:nvSpPr>
          <p:spPr bwMode="auto">
            <a:xfrm>
              <a:off x="4344988" y="5180012"/>
              <a:ext cx="1446212" cy="762001"/>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R&amp;D</a:t>
              </a:r>
            </a:p>
          </p:txBody>
        </p:sp>
        <p:sp>
          <p:nvSpPr>
            <p:cNvPr id="22" name="Rectangle 27">
              <a:extLst>
                <a:ext uri="{FF2B5EF4-FFF2-40B4-BE49-F238E27FC236}">
                  <a16:creationId xmlns:a16="http://schemas.microsoft.com/office/drawing/2014/main" id="{DD9ABAAA-0FE7-FA48-B64C-2E0BBA0E94BD}"/>
                </a:ext>
              </a:extLst>
            </p:cNvPr>
            <p:cNvSpPr>
              <a:spLocks noChangeArrowheads="1"/>
            </p:cNvSpPr>
            <p:nvPr/>
          </p:nvSpPr>
          <p:spPr bwMode="auto">
            <a:xfrm>
              <a:off x="4344987" y="4341814"/>
              <a:ext cx="1555555" cy="762001"/>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endParaRPr lang="en-US" altLang="en-US" sz="1000" dirty="0">
                <a:latin typeface="Helvetica" panose="020B0604020202020204" pitchFamily="34" charset="0"/>
                <a:cs typeface="Helvetica" panose="020B0604020202020204" pitchFamily="34" charset="0"/>
              </a:endParaRPr>
            </a:p>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Production</a:t>
              </a:r>
            </a:p>
          </p:txBody>
        </p:sp>
        <p:sp>
          <p:nvSpPr>
            <p:cNvPr id="23" name="Rectangle 28">
              <a:extLst>
                <a:ext uri="{FF2B5EF4-FFF2-40B4-BE49-F238E27FC236}">
                  <a16:creationId xmlns:a16="http://schemas.microsoft.com/office/drawing/2014/main" id="{0D296BD3-FB54-7943-AD70-3341EBC6C4BA}"/>
                </a:ext>
              </a:extLst>
            </p:cNvPr>
            <p:cNvSpPr>
              <a:spLocks noChangeArrowheads="1"/>
            </p:cNvSpPr>
            <p:nvPr/>
          </p:nvSpPr>
          <p:spPr bwMode="auto">
            <a:xfrm>
              <a:off x="4344987" y="3503613"/>
              <a:ext cx="1552373" cy="762001"/>
            </a:xfrm>
            <a:prstGeom prst="rect">
              <a:avLst/>
            </a:prstGeom>
            <a:solidFill>
              <a:srgbClr val="FFC000"/>
            </a:solidFill>
            <a:ln w="9525">
              <a:solidFill>
                <a:schemeClr val="tx1"/>
              </a:solidFill>
              <a:round/>
              <a:headEnd/>
              <a:tailEnd/>
            </a:ln>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000" dirty="0">
                  <a:latin typeface="Helvetica" panose="020B0604020202020204" pitchFamily="34" charset="0"/>
                  <a:cs typeface="Helvetica" panose="020B0604020202020204" pitchFamily="34" charset="0"/>
                </a:rPr>
                <a:t>Marketing and Sales</a:t>
              </a:r>
            </a:p>
          </p:txBody>
        </p:sp>
        <p:cxnSp>
          <p:nvCxnSpPr>
            <p:cNvPr id="24" name="Straight Connector 29">
              <a:extLst>
                <a:ext uri="{FF2B5EF4-FFF2-40B4-BE49-F238E27FC236}">
                  <a16:creationId xmlns:a16="http://schemas.microsoft.com/office/drawing/2014/main" id="{1A1172C7-6012-9241-B4E2-DC0F91F4308B}"/>
                </a:ext>
              </a:extLst>
            </p:cNvPr>
            <p:cNvCxnSpPr>
              <a:cxnSpLocks noChangeShapeType="1"/>
            </p:cNvCxnSpPr>
            <p:nvPr/>
          </p:nvCxnSpPr>
          <p:spPr bwMode="auto">
            <a:xfrm rot="5400000">
              <a:off x="2705894" y="4380706"/>
              <a:ext cx="25146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 name="Straight Connector 30">
              <a:extLst>
                <a:ext uri="{FF2B5EF4-FFF2-40B4-BE49-F238E27FC236}">
                  <a16:creationId xmlns:a16="http://schemas.microsoft.com/office/drawing/2014/main" id="{DA76812D-E590-EE49-BF3B-AA8CFE17E1A0}"/>
                </a:ext>
              </a:extLst>
            </p:cNvPr>
            <p:cNvCxnSpPr>
              <a:cxnSpLocks noChangeShapeType="1"/>
              <a:endCxn id="23" idx="1"/>
            </p:cNvCxnSpPr>
            <p:nvPr/>
          </p:nvCxnSpPr>
          <p:spPr bwMode="auto">
            <a:xfrm>
              <a:off x="3963988" y="3884614"/>
              <a:ext cx="38099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 name="Straight Connector 31">
              <a:extLst>
                <a:ext uri="{FF2B5EF4-FFF2-40B4-BE49-F238E27FC236}">
                  <a16:creationId xmlns:a16="http://schemas.microsoft.com/office/drawing/2014/main" id="{FC547E3A-BD08-3F40-80AE-F97BF6032704}"/>
                </a:ext>
              </a:extLst>
            </p:cNvPr>
            <p:cNvCxnSpPr>
              <a:cxnSpLocks noChangeShapeType="1"/>
              <a:endCxn id="22" idx="1"/>
            </p:cNvCxnSpPr>
            <p:nvPr/>
          </p:nvCxnSpPr>
          <p:spPr bwMode="auto">
            <a:xfrm>
              <a:off x="3963988" y="4722812"/>
              <a:ext cx="380998"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 name="Straight Connector 32">
              <a:extLst>
                <a:ext uri="{FF2B5EF4-FFF2-40B4-BE49-F238E27FC236}">
                  <a16:creationId xmlns:a16="http://schemas.microsoft.com/office/drawing/2014/main" id="{E489A389-7763-1648-B1D1-EB16142E22B8}"/>
                </a:ext>
              </a:extLst>
            </p:cNvPr>
            <p:cNvCxnSpPr>
              <a:cxnSpLocks noChangeShapeType="1"/>
            </p:cNvCxnSpPr>
            <p:nvPr/>
          </p:nvCxnSpPr>
          <p:spPr bwMode="auto">
            <a:xfrm>
              <a:off x="3963988" y="5637213"/>
              <a:ext cx="381000"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 name="Straight Connector 36">
              <a:extLst>
                <a:ext uri="{FF2B5EF4-FFF2-40B4-BE49-F238E27FC236}">
                  <a16:creationId xmlns:a16="http://schemas.microsoft.com/office/drawing/2014/main" id="{3B2ECD1A-38A2-A044-B662-B7630F0BC299}"/>
                </a:ext>
              </a:extLst>
            </p:cNvPr>
            <p:cNvCxnSpPr>
              <a:cxnSpLocks noChangeShapeType="1"/>
            </p:cNvCxnSpPr>
            <p:nvPr/>
          </p:nvCxnSpPr>
          <p:spPr bwMode="auto">
            <a:xfrm>
              <a:off x="2438400" y="2133600"/>
              <a:ext cx="7315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 name="Straight Connector 38">
              <a:extLst>
                <a:ext uri="{FF2B5EF4-FFF2-40B4-BE49-F238E27FC236}">
                  <a16:creationId xmlns:a16="http://schemas.microsoft.com/office/drawing/2014/main" id="{56C37569-54B1-3243-8FED-5ABB93C356AF}"/>
                </a:ext>
              </a:extLst>
            </p:cNvPr>
            <p:cNvCxnSpPr>
              <a:cxnSpLocks noChangeShapeType="1"/>
            </p:cNvCxnSpPr>
            <p:nvPr/>
          </p:nvCxnSpPr>
          <p:spPr bwMode="auto">
            <a:xfrm rot="5400000">
              <a:off x="2286001" y="2286000"/>
              <a:ext cx="304800"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39">
              <a:extLst>
                <a:ext uri="{FF2B5EF4-FFF2-40B4-BE49-F238E27FC236}">
                  <a16:creationId xmlns:a16="http://schemas.microsoft.com/office/drawing/2014/main" id="{0A4CDB59-659F-2B45-8064-7448C48CE0E9}"/>
                </a:ext>
              </a:extLst>
            </p:cNvPr>
            <p:cNvCxnSpPr>
              <a:cxnSpLocks noChangeShapeType="1"/>
            </p:cNvCxnSpPr>
            <p:nvPr/>
          </p:nvCxnSpPr>
          <p:spPr bwMode="auto">
            <a:xfrm rot="5400000">
              <a:off x="4496594" y="2285206"/>
              <a:ext cx="3048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 name="Straight Connector 40">
              <a:extLst>
                <a:ext uri="{FF2B5EF4-FFF2-40B4-BE49-F238E27FC236}">
                  <a16:creationId xmlns:a16="http://schemas.microsoft.com/office/drawing/2014/main" id="{33EEE854-8AC1-E643-ABB2-E125CDC29129}"/>
                </a:ext>
              </a:extLst>
            </p:cNvPr>
            <p:cNvCxnSpPr>
              <a:cxnSpLocks noChangeShapeType="1"/>
            </p:cNvCxnSpPr>
            <p:nvPr/>
          </p:nvCxnSpPr>
          <p:spPr bwMode="auto">
            <a:xfrm rot="5400000">
              <a:off x="6325394" y="2285206"/>
              <a:ext cx="3048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 name="Straight Connector 41">
              <a:extLst>
                <a:ext uri="{FF2B5EF4-FFF2-40B4-BE49-F238E27FC236}">
                  <a16:creationId xmlns:a16="http://schemas.microsoft.com/office/drawing/2014/main" id="{79398451-B520-994A-996F-20CBE3B68281}"/>
                </a:ext>
              </a:extLst>
            </p:cNvPr>
            <p:cNvCxnSpPr>
              <a:cxnSpLocks noChangeShapeType="1"/>
            </p:cNvCxnSpPr>
            <p:nvPr/>
          </p:nvCxnSpPr>
          <p:spPr bwMode="auto">
            <a:xfrm rot="5400000">
              <a:off x="8001794" y="2285206"/>
              <a:ext cx="3048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3" name="Straight Connector 42">
              <a:extLst>
                <a:ext uri="{FF2B5EF4-FFF2-40B4-BE49-F238E27FC236}">
                  <a16:creationId xmlns:a16="http://schemas.microsoft.com/office/drawing/2014/main" id="{3A7D7C51-5931-CE42-9A8E-7EA891C3A1AE}"/>
                </a:ext>
              </a:extLst>
            </p:cNvPr>
            <p:cNvCxnSpPr>
              <a:cxnSpLocks noChangeShapeType="1"/>
            </p:cNvCxnSpPr>
            <p:nvPr/>
          </p:nvCxnSpPr>
          <p:spPr bwMode="auto">
            <a:xfrm rot="5400000">
              <a:off x="9601994" y="2285206"/>
              <a:ext cx="3048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4" name="Straight Connector 53">
              <a:extLst>
                <a:ext uri="{FF2B5EF4-FFF2-40B4-BE49-F238E27FC236}">
                  <a16:creationId xmlns:a16="http://schemas.microsoft.com/office/drawing/2014/main" id="{877B11E0-767E-CD4F-A27C-0AAAA9D403E2}"/>
                </a:ext>
              </a:extLst>
            </p:cNvPr>
            <p:cNvCxnSpPr>
              <a:cxnSpLocks noChangeShapeType="1"/>
            </p:cNvCxnSpPr>
            <p:nvPr/>
          </p:nvCxnSpPr>
          <p:spPr bwMode="auto">
            <a:xfrm rot="5400000">
              <a:off x="6401594" y="2056606"/>
              <a:ext cx="1524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7" name="TextBox 6">
            <a:extLst>
              <a:ext uri="{FF2B5EF4-FFF2-40B4-BE49-F238E27FC236}">
                <a16:creationId xmlns:a16="http://schemas.microsoft.com/office/drawing/2014/main" id="{40973F1D-AF10-5242-8544-53CBCCCE3EB0}"/>
              </a:ext>
            </a:extLst>
          </p:cNvPr>
          <p:cNvSpPr txBox="1"/>
          <p:nvPr/>
        </p:nvSpPr>
        <p:spPr>
          <a:xfrm>
            <a:off x="4569749" y="3004149"/>
            <a:ext cx="2370691" cy="707886"/>
          </a:xfrm>
          <a:prstGeom prst="rect">
            <a:avLst/>
          </a:prstGeom>
          <a:noFill/>
        </p:spPr>
        <p:txBody>
          <a:bodyPr wrap="square" rtlCol="0">
            <a:spAutoFit/>
          </a:bodyPr>
          <a:lstStyle/>
          <a:p>
            <a:r>
              <a:rPr lang="en-US" sz="1000" dirty="0">
                <a:latin typeface="Helvetica" pitchFamily="2" charset="0"/>
              </a:rPr>
              <a:t>Infant Apparel and Infant Toys are </a:t>
            </a:r>
            <a:r>
              <a:rPr lang="en-US" sz="1000" b="1" dirty="0">
                <a:latin typeface="Helvetica" pitchFamily="2" charset="0"/>
              </a:rPr>
              <a:t>2 SBUs that Share Common </a:t>
            </a:r>
          </a:p>
          <a:p>
            <a:r>
              <a:rPr lang="en-US" sz="1000" b="1" dirty="0">
                <a:latin typeface="Helvetica" pitchFamily="2" charset="0"/>
              </a:rPr>
              <a:t>Services: </a:t>
            </a:r>
            <a:r>
              <a:rPr lang="en-US" sz="1000" dirty="0">
                <a:latin typeface="Helvetica" pitchFamily="2" charset="0"/>
              </a:rPr>
              <a:t>Technology, Finance, and HR</a:t>
            </a:r>
          </a:p>
        </p:txBody>
      </p:sp>
      <p:sp>
        <p:nvSpPr>
          <p:cNvPr id="35" name="Oval 34">
            <a:extLst>
              <a:ext uri="{FF2B5EF4-FFF2-40B4-BE49-F238E27FC236}">
                <a16:creationId xmlns:a16="http://schemas.microsoft.com/office/drawing/2014/main" id="{B11562EF-606D-464F-9CA0-BE013391C0F6}"/>
              </a:ext>
            </a:extLst>
          </p:cNvPr>
          <p:cNvSpPr/>
          <p:nvPr/>
        </p:nvSpPr>
        <p:spPr bwMode="auto">
          <a:xfrm>
            <a:off x="1208723" y="1250032"/>
            <a:ext cx="6317492" cy="1585018"/>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36" name="TextBox 35">
            <a:extLst>
              <a:ext uri="{FF2B5EF4-FFF2-40B4-BE49-F238E27FC236}">
                <a16:creationId xmlns:a16="http://schemas.microsoft.com/office/drawing/2014/main" id="{084E5F64-C9EF-F544-8817-C4310F33D16A}"/>
              </a:ext>
            </a:extLst>
          </p:cNvPr>
          <p:cNvSpPr txBox="1"/>
          <p:nvPr/>
        </p:nvSpPr>
        <p:spPr>
          <a:xfrm>
            <a:off x="5486400" y="894303"/>
            <a:ext cx="1208985" cy="400110"/>
          </a:xfrm>
          <a:prstGeom prst="rect">
            <a:avLst/>
          </a:prstGeom>
          <a:noFill/>
        </p:spPr>
        <p:txBody>
          <a:bodyPr wrap="none" rtlCol="0">
            <a:spAutoFit/>
          </a:bodyPr>
          <a:lstStyle/>
          <a:p>
            <a:r>
              <a:rPr lang="en-US" dirty="0"/>
              <a:t>Corporate</a:t>
            </a:r>
          </a:p>
        </p:txBody>
      </p:sp>
      <p:cxnSp>
        <p:nvCxnSpPr>
          <p:cNvPr id="38" name="Straight Connector 37">
            <a:extLst>
              <a:ext uri="{FF2B5EF4-FFF2-40B4-BE49-F238E27FC236}">
                <a16:creationId xmlns:a16="http://schemas.microsoft.com/office/drawing/2014/main" id="{ABDB0AB5-9CA6-8E45-82BE-71ED3B76745D}"/>
              </a:ext>
            </a:extLst>
          </p:cNvPr>
          <p:cNvCxnSpPr>
            <a:stCxn id="36" idx="3"/>
          </p:cNvCxnSpPr>
          <p:nvPr/>
        </p:nvCxnSpPr>
        <p:spPr bwMode="auto">
          <a:xfrm flipV="1">
            <a:off x="6695385" y="1080933"/>
            <a:ext cx="609767" cy="134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Arrow Connector 39">
            <a:extLst>
              <a:ext uri="{FF2B5EF4-FFF2-40B4-BE49-F238E27FC236}">
                <a16:creationId xmlns:a16="http://schemas.microsoft.com/office/drawing/2014/main" id="{C53BAF6C-1C49-8B46-80D7-F61EE4873C53}"/>
              </a:ext>
            </a:extLst>
          </p:cNvPr>
          <p:cNvCxnSpPr/>
          <p:nvPr/>
        </p:nvCxnSpPr>
        <p:spPr bwMode="auto">
          <a:xfrm flipH="1">
            <a:off x="6772589" y="1080933"/>
            <a:ext cx="542611" cy="4478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Oval 40">
            <a:extLst>
              <a:ext uri="{FF2B5EF4-FFF2-40B4-BE49-F238E27FC236}">
                <a16:creationId xmlns:a16="http://schemas.microsoft.com/office/drawing/2014/main" id="{38A897B2-2DE3-FA4C-B28B-CC8C0AB032C4}"/>
              </a:ext>
            </a:extLst>
          </p:cNvPr>
          <p:cNvSpPr/>
          <p:nvPr/>
        </p:nvSpPr>
        <p:spPr bwMode="auto">
          <a:xfrm>
            <a:off x="1565303" y="1924471"/>
            <a:ext cx="1700723" cy="2884388"/>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42" name="TextBox 41">
            <a:extLst>
              <a:ext uri="{FF2B5EF4-FFF2-40B4-BE49-F238E27FC236}">
                <a16:creationId xmlns:a16="http://schemas.microsoft.com/office/drawing/2014/main" id="{B35FEF7B-63C7-E544-BE69-88E22733EA09}"/>
              </a:ext>
            </a:extLst>
          </p:cNvPr>
          <p:cNvSpPr txBox="1"/>
          <p:nvPr/>
        </p:nvSpPr>
        <p:spPr>
          <a:xfrm>
            <a:off x="361741" y="4451420"/>
            <a:ext cx="684803" cy="400110"/>
          </a:xfrm>
          <a:prstGeom prst="rect">
            <a:avLst/>
          </a:prstGeom>
          <a:noFill/>
        </p:spPr>
        <p:txBody>
          <a:bodyPr wrap="none" rtlCol="0">
            <a:spAutoFit/>
          </a:bodyPr>
          <a:lstStyle/>
          <a:p>
            <a:r>
              <a:rPr lang="en-US" dirty="0"/>
              <a:t>SBU</a:t>
            </a:r>
          </a:p>
        </p:txBody>
      </p:sp>
      <p:cxnSp>
        <p:nvCxnSpPr>
          <p:cNvPr id="44" name="Straight Arrow Connector 43">
            <a:extLst>
              <a:ext uri="{FF2B5EF4-FFF2-40B4-BE49-F238E27FC236}">
                <a16:creationId xmlns:a16="http://schemas.microsoft.com/office/drawing/2014/main" id="{38741561-3AA0-B14D-A3EE-0103475441F7}"/>
              </a:ext>
            </a:extLst>
          </p:cNvPr>
          <p:cNvCxnSpPr>
            <a:stCxn id="42" idx="3"/>
          </p:cNvCxnSpPr>
          <p:nvPr/>
        </p:nvCxnSpPr>
        <p:spPr bwMode="auto">
          <a:xfrm flipV="1">
            <a:off x="1046544" y="4250453"/>
            <a:ext cx="711918" cy="4010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40634604"/>
      </p:ext>
    </p:extLst>
  </p:cSld>
  <p:clrMapOvr>
    <a:masterClrMapping/>
  </p:clrMapOvr>
  <p:transition>
    <p:check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107F4E-E7CA-7440-9202-9E561837F014}"/>
              </a:ext>
            </a:extLst>
          </p:cNvPr>
          <p:cNvSpPr/>
          <p:nvPr/>
        </p:nvSpPr>
        <p:spPr bwMode="auto">
          <a:xfrm>
            <a:off x="281354" y="1657978"/>
            <a:ext cx="8370277" cy="3406391"/>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3" name="Content Placeholder 2">
            <a:extLst>
              <a:ext uri="{FF2B5EF4-FFF2-40B4-BE49-F238E27FC236}">
                <a16:creationId xmlns:a16="http://schemas.microsoft.com/office/drawing/2014/main" id="{53D93076-5938-9C41-88F0-C001FC7F4A47}"/>
              </a:ext>
            </a:extLst>
          </p:cNvPr>
          <p:cNvSpPr>
            <a:spLocks noGrp="1"/>
          </p:cNvSpPr>
          <p:nvPr>
            <p:ph idx="1"/>
          </p:nvPr>
        </p:nvSpPr>
        <p:spPr>
          <a:xfrm>
            <a:off x="594183" y="1769795"/>
            <a:ext cx="7800886" cy="2356978"/>
          </a:xfrm>
        </p:spPr>
        <p:txBody>
          <a:bodyPr/>
          <a:lstStyle/>
          <a:p>
            <a:r>
              <a:rPr lang="en-US" dirty="0">
                <a:solidFill>
                  <a:schemeClr val="bg1"/>
                </a:solidFill>
              </a:rPr>
              <a:t>Markets (What markets will the firm serve? Firm Scope)</a:t>
            </a:r>
          </a:p>
          <a:p>
            <a:pPr lvl="1"/>
            <a:r>
              <a:rPr lang="en-US" dirty="0">
                <a:solidFill>
                  <a:schemeClr val="bg1"/>
                </a:solidFill>
              </a:rPr>
              <a:t>Alliances, mergers, acquisitions, divestitures</a:t>
            </a:r>
          </a:p>
          <a:p>
            <a:r>
              <a:rPr lang="en-US" dirty="0">
                <a:solidFill>
                  <a:schemeClr val="bg1"/>
                </a:solidFill>
              </a:rPr>
              <a:t>Capital Allocation across Business Units</a:t>
            </a:r>
          </a:p>
          <a:p>
            <a:r>
              <a:rPr lang="en-US" dirty="0">
                <a:solidFill>
                  <a:schemeClr val="bg1"/>
                </a:solidFill>
              </a:rPr>
              <a:t>Set SBU “grand strategies” and targets</a:t>
            </a:r>
          </a:p>
          <a:p>
            <a:r>
              <a:rPr lang="en-US" dirty="0">
                <a:solidFill>
                  <a:schemeClr val="bg1"/>
                </a:solidFill>
              </a:rPr>
              <a:t>Establish shared services</a:t>
            </a:r>
          </a:p>
        </p:txBody>
      </p:sp>
      <p:sp>
        <p:nvSpPr>
          <p:cNvPr id="4" name="Rectangle 3">
            <a:extLst>
              <a:ext uri="{FF2B5EF4-FFF2-40B4-BE49-F238E27FC236}">
                <a16:creationId xmlns:a16="http://schemas.microsoft.com/office/drawing/2014/main" id="{A8B20104-77D2-4347-A037-F3255FB4561C}"/>
              </a:ext>
            </a:extLst>
          </p:cNvPr>
          <p:cNvSpPr/>
          <p:nvPr/>
        </p:nvSpPr>
        <p:spPr>
          <a:xfrm>
            <a:off x="126999" y="0"/>
            <a:ext cx="6195423" cy="1323439"/>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#12</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and Business Models</a:t>
            </a:r>
          </a:p>
          <a:p>
            <a:r>
              <a:rPr lang="en-US" dirty="0">
                <a:latin typeface="Calibri" panose="020F0502020204030204" pitchFamily="34" charset="0"/>
                <a:cs typeface="Calibri" panose="020F0502020204030204" pitchFamily="34" charset="0"/>
              </a:rPr>
              <a:t>Corporate Strategies – Key Issues</a:t>
            </a:r>
            <a:endParaRPr lang="en-US" dirty="0"/>
          </a:p>
        </p:txBody>
      </p:sp>
    </p:spTree>
    <p:extLst>
      <p:ext uri="{BB962C8B-B14F-4D97-AF65-F5344CB8AC3E}">
        <p14:creationId xmlns:p14="http://schemas.microsoft.com/office/powerpoint/2010/main" val="66712606"/>
      </p:ext>
    </p:extLst>
  </p:cSld>
  <p:clrMapOvr>
    <a:masterClrMapping/>
  </p:clrMapOvr>
  <p:transition>
    <p:check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26E13ECD-2AEB-9F46-B052-E639AED59BB7}"/>
              </a:ext>
            </a:extLst>
          </p:cNvPr>
          <p:cNvSpPr>
            <a:spLocks noChangeArrowheads="1"/>
          </p:cNvSpPr>
          <p:nvPr/>
        </p:nvSpPr>
        <p:spPr bwMode="auto">
          <a:xfrm>
            <a:off x="4486580" y="3728801"/>
            <a:ext cx="4657420" cy="447261"/>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667" dirty="0"/>
          </a:p>
        </p:txBody>
      </p:sp>
      <p:sp>
        <p:nvSpPr>
          <p:cNvPr id="4" name="Rectangle 3"/>
          <p:cNvSpPr/>
          <p:nvPr/>
        </p:nvSpPr>
        <p:spPr bwMode="auto">
          <a:xfrm>
            <a:off x="0" y="1147097"/>
            <a:ext cx="4486581" cy="4373485"/>
          </a:xfrm>
          <a:prstGeom prst="rect">
            <a:avLst/>
          </a:prstGeom>
          <a:solidFill>
            <a:srgbClr val="336699">
              <a:alpha val="4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5" name="Content Placeholder 3"/>
          <p:cNvSpPr>
            <a:spLocks noGrp="1"/>
          </p:cNvSpPr>
          <p:nvPr>
            <p:ph idx="1"/>
          </p:nvPr>
        </p:nvSpPr>
        <p:spPr>
          <a:xfrm>
            <a:off x="108561" y="1234247"/>
            <a:ext cx="4415954" cy="3429000"/>
          </a:xfrm>
        </p:spPr>
        <p:txBody>
          <a:bodyPr/>
          <a:lstStyle/>
          <a:p>
            <a:pPr marL="0" indent="0">
              <a:buNone/>
            </a:pPr>
            <a:r>
              <a:rPr lang="en-US" sz="1800" b="1" dirty="0"/>
              <a:t>Concentration</a:t>
            </a:r>
            <a:r>
              <a:rPr lang="en-US" sz="1800" dirty="0"/>
              <a:t>: </a:t>
            </a:r>
            <a:r>
              <a:rPr lang="en-US" sz="1400" dirty="0"/>
              <a:t>growing by focusing on the firms core business – its primary business – and increasing the number of products or services offered or the number of markets served</a:t>
            </a:r>
          </a:p>
          <a:p>
            <a:pPr marL="0" indent="0">
              <a:buNone/>
            </a:pPr>
            <a:endParaRPr lang="en-US" sz="1600" dirty="0"/>
          </a:p>
          <a:p>
            <a:pPr marL="0" indent="0">
              <a:buNone/>
            </a:pPr>
            <a:r>
              <a:rPr lang="en-US" sz="1800" b="1" dirty="0"/>
              <a:t>Diversification: </a:t>
            </a:r>
            <a:r>
              <a:rPr lang="en-US" sz="1400" dirty="0"/>
              <a:t>growing by moving into a different industry. Strategy here is typically determined at the corporate level</a:t>
            </a:r>
          </a:p>
          <a:p>
            <a:pPr marL="0" indent="0">
              <a:buNone/>
            </a:pPr>
            <a:endParaRPr lang="en-US" sz="1600" dirty="0"/>
          </a:p>
          <a:p>
            <a:pPr marL="0" indent="0">
              <a:buNone/>
            </a:pPr>
            <a:r>
              <a:rPr lang="en-US" sz="1800" b="1" dirty="0"/>
              <a:t>Vertical Integration: </a:t>
            </a:r>
            <a:r>
              <a:rPr lang="en-US" sz="1400" dirty="0"/>
              <a:t>growing by gaining control over either the firms inputs (suppliers) or outputs (distributors/retailers). Typically growth through acquisition</a:t>
            </a:r>
          </a:p>
          <a:p>
            <a:pPr marL="0" indent="0">
              <a:buNone/>
            </a:pPr>
            <a:endParaRPr lang="en-US" sz="1600" dirty="0"/>
          </a:p>
          <a:p>
            <a:pPr marL="0" indent="0">
              <a:buNone/>
            </a:pPr>
            <a:r>
              <a:rPr lang="en-US" sz="1800" b="1" dirty="0"/>
              <a:t>Horizontal Integration: </a:t>
            </a:r>
            <a:r>
              <a:rPr lang="en-US" sz="1400" dirty="0"/>
              <a:t>growing by combining with a competitor. May be an acquisition or merger </a:t>
            </a:r>
          </a:p>
        </p:txBody>
      </p:sp>
      <p:sp>
        <p:nvSpPr>
          <p:cNvPr id="9" name="Rectangle 8">
            <a:extLst>
              <a:ext uri="{FF2B5EF4-FFF2-40B4-BE49-F238E27FC236}">
                <a16:creationId xmlns:a16="http://schemas.microsoft.com/office/drawing/2014/main" id="{B1FEC383-BDE4-7149-9F9D-094227570620}"/>
              </a:ext>
            </a:extLst>
          </p:cNvPr>
          <p:cNvSpPr/>
          <p:nvPr/>
        </p:nvSpPr>
        <p:spPr>
          <a:xfrm>
            <a:off x="108561" y="62703"/>
            <a:ext cx="6588492" cy="1015663"/>
          </a:xfrm>
          <a:prstGeom prst="rect">
            <a:avLst/>
          </a:prstGeom>
        </p:spPr>
        <p:txBody>
          <a:bodyPr wrap="square">
            <a:spAutoFit/>
          </a:bodyPr>
          <a:lstStyle/>
          <a:p>
            <a:r>
              <a:rPr lang="en-US" altLang="en-US" kern="0" dirty="0">
                <a:latin typeface="Calibri" panose="020F0502020204030204" pitchFamily="34" charset="0"/>
                <a:cs typeface="Calibri" panose="020F0502020204030204" pitchFamily="34" charset="0"/>
              </a:rPr>
              <a:t>MGT8803 Business Fundamentals for Analytics</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Video Conference Call #12</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Growth Strategy Discussion</a:t>
            </a:r>
            <a:endParaRPr lang="en-US" kern="0" dirty="0"/>
          </a:p>
        </p:txBody>
      </p:sp>
      <p:sp>
        <p:nvSpPr>
          <p:cNvPr id="10" name="Rectangle 5">
            <a:extLst>
              <a:ext uri="{FF2B5EF4-FFF2-40B4-BE49-F238E27FC236}">
                <a16:creationId xmlns:a16="http://schemas.microsoft.com/office/drawing/2014/main" id="{88C14136-0306-FB4A-AC41-5B6E1E860881}"/>
              </a:ext>
            </a:extLst>
          </p:cNvPr>
          <p:cNvSpPr>
            <a:spLocks noChangeArrowheads="1"/>
          </p:cNvSpPr>
          <p:nvPr/>
        </p:nvSpPr>
        <p:spPr bwMode="auto">
          <a:xfrm>
            <a:off x="4486580" y="2631272"/>
            <a:ext cx="4657420" cy="447261"/>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667" dirty="0"/>
          </a:p>
        </p:txBody>
      </p:sp>
      <p:sp>
        <p:nvSpPr>
          <p:cNvPr id="11" name="Rectangle 5">
            <a:extLst>
              <a:ext uri="{FF2B5EF4-FFF2-40B4-BE49-F238E27FC236}">
                <a16:creationId xmlns:a16="http://schemas.microsoft.com/office/drawing/2014/main" id="{68107A34-2633-6049-800C-FC34D1928027}"/>
              </a:ext>
            </a:extLst>
          </p:cNvPr>
          <p:cNvSpPr>
            <a:spLocks noChangeArrowheads="1"/>
          </p:cNvSpPr>
          <p:nvPr/>
        </p:nvSpPr>
        <p:spPr bwMode="auto">
          <a:xfrm>
            <a:off x="4486580" y="1533743"/>
            <a:ext cx="4657420" cy="447261"/>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667" dirty="0"/>
          </a:p>
        </p:txBody>
      </p:sp>
      <p:sp>
        <p:nvSpPr>
          <p:cNvPr id="12" name="Rectangle 5">
            <a:extLst>
              <a:ext uri="{FF2B5EF4-FFF2-40B4-BE49-F238E27FC236}">
                <a16:creationId xmlns:a16="http://schemas.microsoft.com/office/drawing/2014/main" id="{5527DF21-B3AD-DC49-8358-99A3E42F5EC1}"/>
              </a:ext>
            </a:extLst>
          </p:cNvPr>
          <p:cNvSpPr>
            <a:spLocks noChangeArrowheads="1"/>
          </p:cNvSpPr>
          <p:nvPr/>
        </p:nvSpPr>
        <p:spPr bwMode="auto">
          <a:xfrm>
            <a:off x="4486580" y="4663247"/>
            <a:ext cx="4657420" cy="447261"/>
          </a:xfrm>
          <a:prstGeom prst="rect">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1667" dirty="0"/>
          </a:p>
        </p:txBody>
      </p:sp>
      <p:sp>
        <p:nvSpPr>
          <p:cNvPr id="15" name="TextBox 14">
            <a:extLst>
              <a:ext uri="{FF2B5EF4-FFF2-40B4-BE49-F238E27FC236}">
                <a16:creationId xmlns:a16="http://schemas.microsoft.com/office/drawing/2014/main" id="{2AB67175-87AF-E441-A31E-D2AE5EB15E24}"/>
              </a:ext>
            </a:extLst>
          </p:cNvPr>
          <p:cNvSpPr txBox="1"/>
          <p:nvPr/>
        </p:nvSpPr>
        <p:spPr>
          <a:xfrm>
            <a:off x="6229765" y="1533743"/>
            <a:ext cx="809689" cy="400110"/>
          </a:xfrm>
          <a:prstGeom prst="rect">
            <a:avLst/>
          </a:prstGeom>
          <a:noFill/>
        </p:spPr>
        <p:txBody>
          <a:bodyPr wrap="square" rtlCol="0">
            <a:spAutoFit/>
          </a:bodyPr>
          <a:lstStyle/>
          <a:p>
            <a:r>
              <a:rPr lang="en-US" dirty="0"/>
              <a:t>SBU</a:t>
            </a:r>
          </a:p>
        </p:txBody>
      </p:sp>
      <p:sp>
        <p:nvSpPr>
          <p:cNvPr id="16" name="TextBox 15">
            <a:extLst>
              <a:ext uri="{FF2B5EF4-FFF2-40B4-BE49-F238E27FC236}">
                <a16:creationId xmlns:a16="http://schemas.microsoft.com/office/drawing/2014/main" id="{18534C46-DE89-3D4D-895D-8ACBE969510C}"/>
              </a:ext>
            </a:extLst>
          </p:cNvPr>
          <p:cNvSpPr txBox="1"/>
          <p:nvPr/>
        </p:nvSpPr>
        <p:spPr>
          <a:xfrm>
            <a:off x="6191831" y="2609254"/>
            <a:ext cx="1208985" cy="400110"/>
          </a:xfrm>
          <a:prstGeom prst="rect">
            <a:avLst/>
          </a:prstGeom>
          <a:noFill/>
        </p:spPr>
        <p:txBody>
          <a:bodyPr wrap="none" rtlCol="0">
            <a:spAutoFit/>
          </a:bodyPr>
          <a:lstStyle/>
          <a:p>
            <a:r>
              <a:rPr lang="en-US" dirty="0"/>
              <a:t>Corporate</a:t>
            </a:r>
          </a:p>
        </p:txBody>
      </p:sp>
      <p:sp>
        <p:nvSpPr>
          <p:cNvPr id="18" name="TextBox 17">
            <a:extLst>
              <a:ext uri="{FF2B5EF4-FFF2-40B4-BE49-F238E27FC236}">
                <a16:creationId xmlns:a16="http://schemas.microsoft.com/office/drawing/2014/main" id="{1C53CC65-5518-9B4B-927B-FB6F93FD6B67}"/>
              </a:ext>
            </a:extLst>
          </p:cNvPr>
          <p:cNvSpPr txBox="1"/>
          <p:nvPr/>
        </p:nvSpPr>
        <p:spPr>
          <a:xfrm>
            <a:off x="6210798" y="3728801"/>
            <a:ext cx="1208985" cy="400110"/>
          </a:xfrm>
          <a:prstGeom prst="rect">
            <a:avLst/>
          </a:prstGeom>
          <a:noFill/>
        </p:spPr>
        <p:txBody>
          <a:bodyPr wrap="none" rtlCol="0">
            <a:spAutoFit/>
          </a:bodyPr>
          <a:lstStyle/>
          <a:p>
            <a:r>
              <a:rPr lang="en-US" dirty="0"/>
              <a:t>Corporate</a:t>
            </a:r>
          </a:p>
        </p:txBody>
      </p:sp>
      <p:sp>
        <p:nvSpPr>
          <p:cNvPr id="19" name="TextBox 18">
            <a:extLst>
              <a:ext uri="{FF2B5EF4-FFF2-40B4-BE49-F238E27FC236}">
                <a16:creationId xmlns:a16="http://schemas.microsoft.com/office/drawing/2014/main" id="{AEEBFB23-4A4A-E246-BDF7-2D1FF4575035}"/>
              </a:ext>
            </a:extLst>
          </p:cNvPr>
          <p:cNvSpPr txBox="1"/>
          <p:nvPr/>
        </p:nvSpPr>
        <p:spPr>
          <a:xfrm>
            <a:off x="6229765" y="4651287"/>
            <a:ext cx="1779654" cy="400110"/>
          </a:xfrm>
          <a:prstGeom prst="rect">
            <a:avLst/>
          </a:prstGeom>
          <a:noFill/>
        </p:spPr>
        <p:txBody>
          <a:bodyPr wrap="none" rtlCol="0">
            <a:spAutoFit/>
          </a:bodyPr>
          <a:lstStyle/>
          <a:p>
            <a:r>
              <a:rPr lang="en-US" dirty="0"/>
              <a:t>Corporate/SBU</a:t>
            </a:r>
          </a:p>
        </p:txBody>
      </p:sp>
    </p:spTree>
    <p:extLst>
      <p:ext uri="{BB962C8B-B14F-4D97-AF65-F5344CB8AC3E}">
        <p14:creationId xmlns:p14="http://schemas.microsoft.com/office/powerpoint/2010/main" val="997066290"/>
      </p:ext>
    </p:extLst>
  </p:cSld>
  <p:clrMapOvr>
    <a:masterClrMapping/>
  </p:clrMapOvr>
  <p:transition>
    <p:check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087C66-98AD-F243-974E-AAAF4C460EC6}"/>
              </a:ext>
            </a:extLst>
          </p:cNvPr>
          <p:cNvSpPr/>
          <p:nvPr/>
        </p:nvSpPr>
        <p:spPr>
          <a:xfrm>
            <a:off x="126999" y="0"/>
            <a:ext cx="6195423" cy="1323439"/>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#12</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and Business Models</a:t>
            </a:r>
          </a:p>
          <a:p>
            <a:r>
              <a:rPr lang="en-US" dirty="0">
                <a:latin typeface="Calibri" panose="020F0502020204030204" pitchFamily="34" charset="0"/>
                <a:cs typeface="Calibri" panose="020F0502020204030204" pitchFamily="34" charset="0"/>
              </a:rPr>
              <a:t>Corporate Strategies</a:t>
            </a:r>
            <a:endParaRPr lang="en-US" dirty="0"/>
          </a:p>
        </p:txBody>
      </p:sp>
      <p:grpSp>
        <p:nvGrpSpPr>
          <p:cNvPr id="13" name="Group 12">
            <a:extLst>
              <a:ext uri="{FF2B5EF4-FFF2-40B4-BE49-F238E27FC236}">
                <a16:creationId xmlns:a16="http://schemas.microsoft.com/office/drawing/2014/main" id="{D6AB43A0-254D-3848-8B93-F6A85F5721AE}"/>
              </a:ext>
            </a:extLst>
          </p:cNvPr>
          <p:cNvGrpSpPr/>
          <p:nvPr/>
        </p:nvGrpSpPr>
        <p:grpSpPr>
          <a:xfrm>
            <a:off x="-9231" y="1502486"/>
            <a:ext cx="9153231" cy="4212514"/>
            <a:chOff x="0" y="1991360"/>
            <a:chExt cx="9153231" cy="5489858"/>
          </a:xfrm>
        </p:grpSpPr>
        <p:sp>
          <p:nvSpPr>
            <p:cNvPr id="12" name="Rectangle 11">
              <a:extLst>
                <a:ext uri="{FF2B5EF4-FFF2-40B4-BE49-F238E27FC236}">
                  <a16:creationId xmlns:a16="http://schemas.microsoft.com/office/drawing/2014/main" id="{FE818EB3-EB1F-7046-8C9F-8E9E3F72CFA8}"/>
                </a:ext>
              </a:extLst>
            </p:cNvPr>
            <p:cNvSpPr/>
            <p:nvPr/>
          </p:nvSpPr>
          <p:spPr bwMode="auto">
            <a:xfrm>
              <a:off x="0" y="2966720"/>
              <a:ext cx="9153231" cy="189992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1" name="Rectangle 10">
              <a:extLst>
                <a:ext uri="{FF2B5EF4-FFF2-40B4-BE49-F238E27FC236}">
                  <a16:creationId xmlns:a16="http://schemas.microsoft.com/office/drawing/2014/main" id="{B025C3A4-3661-4F4C-BBA7-FAA596A4B9A7}"/>
                </a:ext>
              </a:extLst>
            </p:cNvPr>
            <p:cNvSpPr/>
            <p:nvPr/>
          </p:nvSpPr>
          <p:spPr bwMode="auto">
            <a:xfrm>
              <a:off x="0" y="4663440"/>
              <a:ext cx="9144000" cy="281777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9" name="Rectangle 8">
              <a:extLst>
                <a:ext uri="{FF2B5EF4-FFF2-40B4-BE49-F238E27FC236}">
                  <a16:creationId xmlns:a16="http://schemas.microsoft.com/office/drawing/2014/main" id="{381240C1-AD36-284C-863F-2C5F3AC41E44}"/>
                </a:ext>
              </a:extLst>
            </p:cNvPr>
            <p:cNvSpPr/>
            <p:nvPr/>
          </p:nvSpPr>
          <p:spPr bwMode="auto">
            <a:xfrm>
              <a:off x="9231" y="1991360"/>
              <a:ext cx="9144000" cy="12090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pic>
          <p:nvPicPr>
            <p:cNvPr id="8" name="Picture 7">
              <a:extLst>
                <a:ext uri="{FF2B5EF4-FFF2-40B4-BE49-F238E27FC236}">
                  <a16:creationId xmlns:a16="http://schemas.microsoft.com/office/drawing/2014/main" id="{3F9F6486-FAB1-5048-9A41-B7AB0AEA34A0}"/>
                </a:ext>
              </a:extLst>
            </p:cNvPr>
            <p:cNvPicPr>
              <a:picLocks noChangeAspect="1"/>
            </p:cNvPicPr>
            <p:nvPr/>
          </p:nvPicPr>
          <p:blipFill>
            <a:blip r:embed="rId3"/>
            <a:stretch>
              <a:fillRect/>
            </a:stretch>
          </p:blipFill>
          <p:spPr>
            <a:xfrm>
              <a:off x="3146814" y="2082801"/>
              <a:ext cx="2868835" cy="2580640"/>
            </a:xfrm>
            <a:prstGeom prst="rect">
              <a:avLst/>
            </a:prstGeom>
          </p:spPr>
        </p:pic>
        <p:pic>
          <p:nvPicPr>
            <p:cNvPr id="3" name="Picture 2">
              <a:extLst>
                <a:ext uri="{FF2B5EF4-FFF2-40B4-BE49-F238E27FC236}">
                  <a16:creationId xmlns:a16="http://schemas.microsoft.com/office/drawing/2014/main" id="{9850E213-9841-A44C-9A16-4D79C5123CC3}"/>
                </a:ext>
              </a:extLst>
            </p:cNvPr>
            <p:cNvPicPr>
              <a:picLocks noChangeAspect="1"/>
            </p:cNvPicPr>
            <p:nvPr/>
          </p:nvPicPr>
          <p:blipFill>
            <a:blip r:embed="rId4"/>
            <a:stretch>
              <a:fillRect/>
            </a:stretch>
          </p:blipFill>
          <p:spPr>
            <a:xfrm>
              <a:off x="157055" y="2082800"/>
              <a:ext cx="2825944" cy="2580640"/>
            </a:xfrm>
            <a:prstGeom prst="rect">
              <a:avLst/>
            </a:prstGeom>
          </p:spPr>
        </p:pic>
        <p:pic>
          <p:nvPicPr>
            <p:cNvPr id="7" name="Picture 6">
              <a:extLst>
                <a:ext uri="{FF2B5EF4-FFF2-40B4-BE49-F238E27FC236}">
                  <a16:creationId xmlns:a16="http://schemas.microsoft.com/office/drawing/2014/main" id="{72DD6B8A-0737-334C-B96A-9660A3EA3E69}"/>
                </a:ext>
              </a:extLst>
            </p:cNvPr>
            <p:cNvPicPr>
              <a:picLocks noChangeAspect="1"/>
            </p:cNvPicPr>
            <p:nvPr/>
          </p:nvPicPr>
          <p:blipFill>
            <a:blip r:embed="rId5"/>
            <a:stretch>
              <a:fillRect/>
            </a:stretch>
          </p:blipFill>
          <p:spPr>
            <a:xfrm>
              <a:off x="6179464" y="2082800"/>
              <a:ext cx="2800212" cy="2580640"/>
            </a:xfrm>
            <a:prstGeom prst="rect">
              <a:avLst/>
            </a:prstGeom>
          </p:spPr>
        </p:pic>
        <p:sp>
          <p:nvSpPr>
            <p:cNvPr id="10" name="TextBox 9">
              <a:extLst>
                <a:ext uri="{FF2B5EF4-FFF2-40B4-BE49-F238E27FC236}">
                  <a16:creationId xmlns:a16="http://schemas.microsoft.com/office/drawing/2014/main" id="{47B57422-928C-6546-8CDD-F35444EC1D4A}"/>
                </a:ext>
              </a:extLst>
            </p:cNvPr>
            <p:cNvSpPr txBox="1"/>
            <p:nvPr/>
          </p:nvSpPr>
          <p:spPr>
            <a:xfrm>
              <a:off x="528320" y="4979003"/>
              <a:ext cx="7771679" cy="400110"/>
            </a:xfrm>
            <a:prstGeom prst="rect">
              <a:avLst/>
            </a:prstGeom>
            <a:noFill/>
          </p:spPr>
          <p:txBody>
            <a:bodyPr wrap="none" rtlCol="0">
              <a:spAutoFit/>
            </a:bodyPr>
            <a:lstStyle/>
            <a:p>
              <a:r>
                <a:rPr lang="en-US" dirty="0"/>
                <a:t>Vertical Integration	Horizontal Integration	        Diversification</a:t>
              </a:r>
            </a:p>
          </p:txBody>
        </p:sp>
      </p:grpSp>
      <p:grpSp>
        <p:nvGrpSpPr>
          <p:cNvPr id="14" name="Group 13">
            <a:extLst>
              <a:ext uri="{FF2B5EF4-FFF2-40B4-BE49-F238E27FC236}">
                <a16:creationId xmlns:a16="http://schemas.microsoft.com/office/drawing/2014/main" id="{71F13C2F-AD60-4847-AC34-FD123E9D06AE}"/>
              </a:ext>
            </a:extLst>
          </p:cNvPr>
          <p:cNvGrpSpPr/>
          <p:nvPr/>
        </p:nvGrpSpPr>
        <p:grpSpPr>
          <a:xfrm>
            <a:off x="5175518" y="307036"/>
            <a:ext cx="3646509" cy="1569660"/>
            <a:chOff x="5756888" y="392816"/>
            <a:chExt cx="2896519" cy="1569660"/>
          </a:xfrm>
        </p:grpSpPr>
        <p:sp>
          <p:nvSpPr>
            <p:cNvPr id="2" name="TextBox 1">
              <a:extLst>
                <a:ext uri="{FF2B5EF4-FFF2-40B4-BE49-F238E27FC236}">
                  <a16:creationId xmlns:a16="http://schemas.microsoft.com/office/drawing/2014/main" id="{88B7A49D-0826-F84D-A282-FF13AC7E71E7}"/>
                </a:ext>
              </a:extLst>
            </p:cNvPr>
            <p:cNvSpPr txBox="1"/>
            <p:nvPr/>
          </p:nvSpPr>
          <p:spPr>
            <a:xfrm>
              <a:off x="5756888" y="392816"/>
              <a:ext cx="2814356" cy="1569660"/>
            </a:xfrm>
            <a:prstGeom prst="rect">
              <a:avLst/>
            </a:prstGeom>
            <a:noFill/>
          </p:spPr>
          <p:txBody>
            <a:bodyPr wrap="square" rtlCol="0">
              <a:spAutoFit/>
            </a:bodyPr>
            <a:lstStyle/>
            <a:p>
              <a:r>
                <a:rPr lang="en-US" sz="1200" dirty="0"/>
                <a:t>The purchase is Berkshire’s largest, and accelerates its transformation from a company largely dependent on insurance businesses into one resembling the broader U.S. economy, including a railroad, several industrial companies, consumer goods businesses, utilities and car dealerships</a:t>
              </a:r>
            </a:p>
          </p:txBody>
        </p:sp>
        <p:cxnSp>
          <p:nvCxnSpPr>
            <p:cNvPr id="6" name="Straight Arrow Connector 5">
              <a:extLst>
                <a:ext uri="{FF2B5EF4-FFF2-40B4-BE49-F238E27FC236}">
                  <a16:creationId xmlns:a16="http://schemas.microsoft.com/office/drawing/2014/main" id="{E841F358-AC84-D74A-B9FF-344808312E34}"/>
                </a:ext>
              </a:extLst>
            </p:cNvPr>
            <p:cNvCxnSpPr>
              <a:cxnSpLocks/>
            </p:cNvCxnSpPr>
            <p:nvPr/>
          </p:nvCxnSpPr>
          <p:spPr bwMode="auto">
            <a:xfrm flipH="1" flipV="1">
              <a:off x="8463776" y="1201667"/>
              <a:ext cx="189631" cy="3858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18" name="Group 17">
            <a:extLst>
              <a:ext uri="{FF2B5EF4-FFF2-40B4-BE49-F238E27FC236}">
                <a16:creationId xmlns:a16="http://schemas.microsoft.com/office/drawing/2014/main" id="{2ADCAE8B-394B-8646-91C9-510AEC8D44B5}"/>
              </a:ext>
            </a:extLst>
          </p:cNvPr>
          <p:cNvGrpSpPr/>
          <p:nvPr/>
        </p:nvGrpSpPr>
        <p:grpSpPr>
          <a:xfrm>
            <a:off x="777438" y="4138326"/>
            <a:ext cx="3636721" cy="1957941"/>
            <a:chOff x="1256827" y="4079953"/>
            <a:chExt cx="3636721" cy="1957941"/>
          </a:xfrm>
        </p:grpSpPr>
        <p:sp>
          <p:nvSpPr>
            <p:cNvPr id="15" name="TextBox 14">
              <a:extLst>
                <a:ext uri="{FF2B5EF4-FFF2-40B4-BE49-F238E27FC236}">
                  <a16:creationId xmlns:a16="http://schemas.microsoft.com/office/drawing/2014/main" id="{D134206A-E7D3-E04F-AB5A-2C522AE7C501}"/>
                </a:ext>
              </a:extLst>
            </p:cNvPr>
            <p:cNvSpPr txBox="1"/>
            <p:nvPr/>
          </p:nvSpPr>
          <p:spPr>
            <a:xfrm>
              <a:off x="1256827" y="4345123"/>
              <a:ext cx="3636721" cy="1692771"/>
            </a:xfrm>
            <a:prstGeom prst="rect">
              <a:avLst/>
            </a:prstGeom>
            <a:noFill/>
          </p:spPr>
          <p:txBody>
            <a:bodyPr wrap="square" rtlCol="0">
              <a:spAutoFit/>
            </a:bodyPr>
            <a:lstStyle/>
            <a:p>
              <a:r>
                <a:rPr lang="en-US" sz="1200" dirty="0">
                  <a:latin typeface="Times New Roman" pitchFamily="-108" charset="0"/>
                  <a:ea typeface="MS PGothic" pitchFamily="34" charset="-128"/>
                </a:rPr>
                <a:t>Aetna is a blockbuster in vertical integration — it will combine one of the nation’s biggest health insurance companies with drug stores, clinics and prescription-distribution operations. As a result, CVS-Aetna will control more of the care delivery spectrum, enhancing its ability to improve outcomes and reduce health care costs.</a:t>
              </a:r>
              <a:endParaRPr lang="en-US" sz="1200" dirty="0"/>
            </a:p>
            <a:p>
              <a:endParaRPr lang="en-US" dirty="0"/>
            </a:p>
          </p:txBody>
        </p:sp>
        <p:cxnSp>
          <p:nvCxnSpPr>
            <p:cNvPr id="17" name="Straight Arrow Connector 16">
              <a:extLst>
                <a:ext uri="{FF2B5EF4-FFF2-40B4-BE49-F238E27FC236}">
                  <a16:creationId xmlns:a16="http://schemas.microsoft.com/office/drawing/2014/main" id="{C1F600A8-2FC1-F244-8644-4C101C5922B6}"/>
                </a:ext>
              </a:extLst>
            </p:cNvPr>
            <p:cNvCxnSpPr>
              <a:cxnSpLocks/>
            </p:cNvCxnSpPr>
            <p:nvPr/>
          </p:nvCxnSpPr>
          <p:spPr bwMode="auto">
            <a:xfrm>
              <a:off x="1592909" y="4079953"/>
              <a:ext cx="0" cy="3243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6" name="Group 25">
            <a:extLst>
              <a:ext uri="{FF2B5EF4-FFF2-40B4-BE49-F238E27FC236}">
                <a16:creationId xmlns:a16="http://schemas.microsoft.com/office/drawing/2014/main" id="{5C988502-41E7-684D-B12F-BE41A995EDF1}"/>
              </a:ext>
            </a:extLst>
          </p:cNvPr>
          <p:cNvGrpSpPr/>
          <p:nvPr/>
        </p:nvGrpSpPr>
        <p:grpSpPr>
          <a:xfrm>
            <a:off x="4750241" y="4231099"/>
            <a:ext cx="4220204" cy="1663667"/>
            <a:chOff x="4750241" y="4354212"/>
            <a:chExt cx="3547690" cy="1663667"/>
          </a:xfrm>
        </p:grpSpPr>
        <p:sp>
          <p:nvSpPr>
            <p:cNvPr id="23" name="TextBox 22">
              <a:extLst>
                <a:ext uri="{FF2B5EF4-FFF2-40B4-BE49-F238E27FC236}">
                  <a16:creationId xmlns:a16="http://schemas.microsoft.com/office/drawing/2014/main" id="{7D167128-5F25-C04F-A006-DDD897374E6C}"/>
                </a:ext>
              </a:extLst>
            </p:cNvPr>
            <p:cNvSpPr txBox="1"/>
            <p:nvPr/>
          </p:nvSpPr>
          <p:spPr>
            <a:xfrm>
              <a:off x="5465255" y="4448219"/>
              <a:ext cx="2832676" cy="1569660"/>
            </a:xfrm>
            <a:prstGeom prst="rect">
              <a:avLst/>
            </a:prstGeom>
            <a:noFill/>
          </p:spPr>
          <p:txBody>
            <a:bodyPr wrap="square" rtlCol="0">
              <a:spAutoFit/>
            </a:bodyPr>
            <a:lstStyle/>
            <a:p>
              <a:r>
                <a:rPr lang="en-US" sz="1200" dirty="0"/>
                <a:t>This acquisition is about the Murdoch family cashing out and Disney trying to future-proof its empire. The alliance will result in fewer choices and higher prices (for the consumer) since it will consolidate ownership of important content and distribution properties under one roof distribution</a:t>
              </a:r>
            </a:p>
          </p:txBody>
        </p:sp>
        <p:cxnSp>
          <p:nvCxnSpPr>
            <p:cNvPr id="25" name="Straight Arrow Connector 24">
              <a:extLst>
                <a:ext uri="{FF2B5EF4-FFF2-40B4-BE49-F238E27FC236}">
                  <a16:creationId xmlns:a16="http://schemas.microsoft.com/office/drawing/2014/main" id="{05C000CB-75A4-DB4E-A37C-C2A358E140D5}"/>
                </a:ext>
              </a:extLst>
            </p:cNvPr>
            <p:cNvCxnSpPr>
              <a:endCxn id="23" idx="1"/>
            </p:cNvCxnSpPr>
            <p:nvPr/>
          </p:nvCxnSpPr>
          <p:spPr bwMode="auto">
            <a:xfrm>
              <a:off x="4750241" y="4354212"/>
              <a:ext cx="715014" cy="8788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756157088"/>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0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11215</TotalTime>
  <Words>1077</Words>
  <Application>Microsoft Macintosh PowerPoint</Application>
  <PresentationFormat>On-screen Show (16:10)</PresentationFormat>
  <Paragraphs>226</Paragraphs>
  <Slides>15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ＭＳ Ｐゴシック</vt:lpstr>
      <vt:lpstr>ＭＳ Ｐゴシック</vt:lpstr>
      <vt:lpstr>ヒラギノ角ゴ Pro W3</vt:lpstr>
      <vt:lpstr>Arial</vt:lpstr>
      <vt:lpstr>Calibri</vt:lpstr>
      <vt:lpstr>Helvetica</vt:lpstr>
      <vt:lpstr>Times New Roman</vt:lpstr>
      <vt:lpstr>Vitesse Bold</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MGT8803 Business Fundamentals for Analytics Video Conference Call #12 Business Strategy and Business Models Business Unit Strategies </vt:lpstr>
      <vt:lpstr>MGT8803 Business Fundamentals for Analytics Video Conference Call #12 Business Strategy Blue Oceans and Value Innovation  </vt:lpstr>
    </vt:vector>
  </TitlesOfParts>
  <Company>Georgia Institute of Technology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dc:title>
  <dc:creator>DuPree College of Management</dc:creator>
  <cp:lastModifiedBy>Alan Flury</cp:lastModifiedBy>
  <cp:revision>710</cp:revision>
  <cp:lastPrinted>2018-11-20T13:49:09Z</cp:lastPrinted>
  <dcterms:created xsi:type="dcterms:W3CDTF">2011-01-27T20:51:54Z</dcterms:created>
  <dcterms:modified xsi:type="dcterms:W3CDTF">2019-07-25T19:08:16Z</dcterms:modified>
</cp:coreProperties>
</file>